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71" r:id="rId4"/>
    <p:sldId id="272" r:id="rId5"/>
    <p:sldId id="273" r:id="rId6"/>
    <p:sldId id="280" r:id="rId7"/>
    <p:sldId id="281" r:id="rId8"/>
    <p:sldId id="287" r:id="rId9"/>
    <p:sldId id="284" r:id="rId10"/>
    <p:sldId id="285" r:id="rId11"/>
    <p:sldId id="288" r:id="rId12"/>
    <p:sldId id="289" r:id="rId13"/>
    <p:sldId id="290" r:id="rId14"/>
    <p:sldId id="286" r:id="rId15"/>
    <p:sldId id="282" r:id="rId16"/>
    <p:sldId id="283" r:id="rId17"/>
    <p:sldId id="274" r:id="rId18"/>
    <p:sldId id="294" r:id="rId19"/>
    <p:sldId id="295" r:id="rId20"/>
    <p:sldId id="277" r:id="rId21"/>
    <p:sldId id="276" r:id="rId22"/>
    <p:sldId id="296" r:id="rId23"/>
    <p:sldId id="298" r:id="rId24"/>
    <p:sldId id="299" r:id="rId25"/>
    <p:sldId id="270"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0D43"/>
    <a:srgbClr val="0C2F50"/>
    <a:srgbClr val="0F2E50"/>
    <a:srgbClr val="0E2830"/>
    <a:srgbClr val="5E7974"/>
    <a:srgbClr val="F9F5CF"/>
    <a:srgbClr val="395056"/>
    <a:srgbClr val="6F8A7F"/>
    <a:srgbClr val="72877C"/>
    <a:srgbClr val="DADA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0" autoAdjust="0"/>
    <p:restoredTop sz="85333" autoAdjust="0"/>
  </p:normalViewPr>
  <p:slideViewPr>
    <p:cSldViewPr>
      <p:cViewPr varScale="1">
        <p:scale>
          <a:sx n="109" d="100"/>
          <a:sy n="109" d="100"/>
        </p:scale>
        <p:origin x="101" y="144"/>
      </p:cViewPr>
      <p:guideLst>
        <p:guide orient="horz" pos="2160"/>
        <p:guide pos="3840"/>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74CDA-DB06-4602-A2D8-718C6C523B2E}" type="datetimeFigureOut">
              <a:rPr lang="ru-RU" smtClean="0"/>
              <a:t>31.05.17</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3B81B-5ED3-456C-A837-EAC50E46F647}" type="slidenum">
              <a:rPr lang="ru-RU" smtClean="0"/>
              <a:t>‹#›</a:t>
            </a:fld>
            <a:endParaRPr lang="ru-RU"/>
          </a:p>
        </p:txBody>
      </p:sp>
    </p:spTree>
    <p:extLst>
      <p:ext uri="{BB962C8B-B14F-4D97-AF65-F5344CB8AC3E}">
        <p14:creationId xmlns:p14="http://schemas.microsoft.com/office/powerpoint/2010/main" val="1840494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Опишите, как задачи вы ставите перед мастер-классом или докладом. Что узнают участники и т.п.</a:t>
            </a:r>
          </a:p>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3</a:t>
            </a:fld>
            <a:endParaRPr lang="ru-RU"/>
          </a:p>
        </p:txBody>
      </p:sp>
    </p:spTree>
    <p:extLst>
      <p:ext uri="{BB962C8B-B14F-4D97-AF65-F5344CB8AC3E}">
        <p14:creationId xmlns:p14="http://schemas.microsoft.com/office/powerpoint/2010/main" val="411648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7</a:t>
            </a:fld>
            <a:endParaRPr lang="ru-RU"/>
          </a:p>
        </p:txBody>
      </p:sp>
    </p:spTree>
    <p:extLst>
      <p:ext uri="{BB962C8B-B14F-4D97-AF65-F5344CB8AC3E}">
        <p14:creationId xmlns:p14="http://schemas.microsoft.com/office/powerpoint/2010/main" val="419256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19</a:t>
            </a:fld>
            <a:endParaRPr lang="ru-RU"/>
          </a:p>
        </p:txBody>
      </p:sp>
    </p:spTree>
    <p:extLst>
      <p:ext uri="{BB962C8B-B14F-4D97-AF65-F5344CB8AC3E}">
        <p14:creationId xmlns:p14="http://schemas.microsoft.com/office/powerpoint/2010/main" val="3819437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CFDEE4-D63C-4240-A20C-3D086F882902}"/>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5999" y="549000"/>
            <a:ext cx="1957355" cy="720000"/>
          </a:xfrm>
          <a:prstGeom prst="rect">
            <a:avLst/>
          </a:prstGeom>
        </p:spPr>
      </p:pic>
    </p:spTree>
    <p:extLst>
      <p:ext uri="{BB962C8B-B14F-4D97-AF65-F5344CB8AC3E}">
        <p14:creationId xmlns:p14="http://schemas.microsoft.com/office/powerpoint/2010/main" val="147795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1832233" cy="369332"/>
          </a:xfrm>
          <a:prstGeom prst="rect">
            <a:avLst/>
          </a:prstGeom>
          <a:noFill/>
        </p:spPr>
        <p:txBody>
          <a:bodyPr wrap="none" lIns="0" rIns="0" rtlCol="0">
            <a:spAutoFit/>
          </a:bodyPr>
          <a:lstStyle/>
          <a:p>
            <a:pPr algn="l"/>
            <a:r>
              <a:rPr lang="ru-RU" i="1" dirty="0">
                <a:solidFill>
                  <a:schemeClr val="bg1"/>
                </a:solidFill>
                <a:latin typeface="+mj-lt"/>
              </a:rPr>
              <a:t>Полезные ресурсы</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tx2"/>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5" name="Picture 4"/>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119273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QA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&amp; Contacts</a:t>
            </a:r>
            <a:endParaRPr lang="ru-RU" dirty="0"/>
          </a:p>
        </p:txBody>
      </p:sp>
      <p:sp>
        <p:nvSpPr>
          <p:cNvPr id="6" name="TextBox 5"/>
          <p:cNvSpPr txBox="1"/>
          <p:nvPr userDrawn="1"/>
        </p:nvSpPr>
        <p:spPr>
          <a:xfrm>
            <a:off x="1020521" y="726772"/>
            <a:ext cx="476092" cy="369332"/>
          </a:xfrm>
          <a:prstGeom prst="rect">
            <a:avLst/>
          </a:prstGeom>
          <a:noFill/>
        </p:spPr>
        <p:txBody>
          <a:bodyPr wrap="none" lIns="0" rIns="0" rtlCol="0">
            <a:spAutoFit/>
          </a:bodyPr>
          <a:lstStyle/>
          <a:p>
            <a:pPr algn="l"/>
            <a:r>
              <a:rPr lang="en-US" i="1" dirty="0">
                <a:solidFill>
                  <a:schemeClr val="bg1"/>
                </a:solidFill>
                <a:latin typeface="+mj-lt"/>
              </a:rPr>
              <a:t>Q&amp;A</a:t>
            </a:r>
            <a:endParaRPr lang="ru-RU" i="1" dirty="0">
              <a:solidFill>
                <a:schemeClr val="bg1"/>
              </a:solidFill>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508479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1278235" cy="369332"/>
          </a:xfrm>
          <a:prstGeom prst="rect">
            <a:avLst/>
          </a:prstGeom>
          <a:noFill/>
        </p:spPr>
        <p:txBody>
          <a:bodyPr wrap="none" lIns="0" rIns="0" rtlCol="0">
            <a:spAutoFit/>
          </a:bodyPr>
          <a:lstStyle/>
          <a:p>
            <a:pPr algn="l"/>
            <a:r>
              <a:rPr lang="ru-RU" i="1" dirty="0">
                <a:solidFill>
                  <a:schemeClr val="bg1"/>
                </a:solidFill>
                <a:latin typeface="+mj-lt"/>
              </a:rPr>
              <a:t>Что дальше</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Action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3"/>
          <a:stretch>
            <a:fillRect/>
          </a:stretch>
        </p:blipFill>
        <p:spPr>
          <a:xfrm>
            <a:off x="9876000" y="5949000"/>
            <a:ext cx="1881811" cy="611005"/>
          </a:xfrm>
          <a:prstGeom prst="rect">
            <a:avLst/>
          </a:prstGeom>
        </p:spPr>
      </p:pic>
      <p:sp>
        <p:nvSpPr>
          <p:cNvPr id="20" name="Rectangle 19"/>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395825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Tree>
    <p:extLst>
      <p:ext uri="{BB962C8B-B14F-4D97-AF65-F5344CB8AC3E}">
        <p14:creationId xmlns:p14="http://schemas.microsoft.com/office/powerpoint/2010/main" val="2027441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Tree>
    <p:extLst>
      <p:ext uri="{BB962C8B-B14F-4D97-AF65-F5344CB8AC3E}">
        <p14:creationId xmlns:p14="http://schemas.microsoft.com/office/powerpoint/2010/main" val="1807129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08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059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eedBack Slide">
    <p:bg>
      <p:bgPr>
        <a:solidFill>
          <a:srgbClr val="BB0D43"/>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873637" cy="369332"/>
          </a:xfrm>
          <a:prstGeom prst="rect">
            <a:avLst/>
          </a:prstGeom>
          <a:noFill/>
        </p:spPr>
        <p:txBody>
          <a:bodyPr wrap="none" lIns="0" rIns="0" rtlCol="0">
            <a:spAutoFit/>
          </a:bodyPr>
          <a:lstStyle/>
          <a:p>
            <a:pPr algn="l"/>
            <a:r>
              <a:rPr lang="ru-RU" i="1" dirty="0">
                <a:solidFill>
                  <a:schemeClr val="bg1"/>
                </a:solidFill>
                <a:latin typeface="+mj-lt"/>
              </a:rPr>
              <a:t>Отзывы</a:t>
            </a:r>
          </a:p>
        </p:txBody>
      </p:sp>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bg1"/>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5" name="Picture 4"/>
          <p:cNvPicPr>
            <a:picLocks noChangeAspect="1"/>
          </p:cNvPicPr>
          <p:nvPr userDrawn="1"/>
        </p:nvPicPr>
        <p:blipFill>
          <a:blip r:embed="rId2"/>
          <a:stretch>
            <a:fillRect/>
          </a:stretch>
        </p:blipFill>
        <p:spPr>
          <a:xfrm>
            <a:off x="9876000" y="5949000"/>
            <a:ext cx="1881811" cy="611005"/>
          </a:xfrm>
          <a:prstGeom prst="rect">
            <a:avLst/>
          </a:prstGeom>
        </p:spPr>
      </p:pic>
      <p:sp>
        <p:nvSpPr>
          <p:cNvPr id="2" name="TextBox 1"/>
          <p:cNvSpPr txBox="1"/>
          <p:nvPr userDrawn="1"/>
        </p:nvSpPr>
        <p:spPr>
          <a:xfrm>
            <a:off x="646405" y="726772"/>
            <a:ext cx="45719" cy="369332"/>
          </a:xfrm>
          <a:prstGeom prst="rect">
            <a:avLst/>
          </a:prstGeom>
          <a:noFill/>
        </p:spPr>
        <p:txBody>
          <a:bodyPr wrap="square" rtlCol="0">
            <a:spAutoFit/>
          </a:bodyPr>
          <a:lstStyle/>
          <a:p>
            <a:r>
              <a:rPr lang="en-US" dirty="0">
                <a:solidFill>
                  <a:schemeClr val="bg1"/>
                </a:solidFill>
                <a:latin typeface="Segoe UI Emoji" panose="020B0502040204020203" pitchFamily="34" charset="0"/>
                <a:ea typeface="Segoe UI Emoji" panose="020B0502040204020203" pitchFamily="34" charset="0"/>
              </a:rPr>
              <a:t>💖</a:t>
            </a:r>
            <a:endParaRPr lang="ru-RU" dirty="0">
              <a:solidFill>
                <a:schemeClr val="bg1"/>
              </a:solidFill>
            </a:endParaRPr>
          </a:p>
        </p:txBody>
      </p:sp>
    </p:spTree>
    <p:extLst>
      <p:ext uri="{BB962C8B-B14F-4D97-AF65-F5344CB8AC3E}">
        <p14:creationId xmlns:p14="http://schemas.microsoft.com/office/powerpoint/2010/main" val="2537797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rights Slid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000" y="561636"/>
            <a:ext cx="1743491" cy="641332"/>
          </a:xfrm>
          <a:prstGeom prst="rect">
            <a:avLst/>
          </a:prstGeom>
        </p:spPr>
      </p:pic>
      <p:sp>
        <p:nvSpPr>
          <p:cNvPr id="2" name="Text Box 3"/>
          <p:cNvSpPr txBox="1">
            <a:spLocks noChangeArrowheads="1"/>
          </p:cNvSpPr>
          <p:nvPr userDrawn="1"/>
        </p:nvSpPr>
        <p:spPr bwMode="blackWhite">
          <a:xfrm>
            <a:off x="516000" y="5949000"/>
            <a:ext cx="11645837"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a:t>
            </a:r>
            <a:r>
              <a:rPr lang="ru-RU" sz="700" dirty="0">
                <a:solidFill>
                  <a:schemeClr val="bg1"/>
                </a:solidFill>
                <a:cs typeface="Segoe UI" pitchFamily="34" charset="0"/>
              </a:rPr>
              <a:t>7</a:t>
            </a:r>
            <a:r>
              <a:rPr lang="en-US" sz="700" dirty="0">
                <a:solidFill>
                  <a:schemeClr val="bg1"/>
                </a:solidFill>
                <a:cs typeface="Segoe UI" pitchFamily="34" charset="0"/>
              </a:rPr>
              <a:t> Microsoft Corporation. All rights reserved. </a:t>
            </a:r>
          </a:p>
        </p:txBody>
      </p:sp>
    </p:spTree>
    <p:extLst>
      <p:ext uri="{BB962C8B-B14F-4D97-AF65-F5344CB8AC3E}">
        <p14:creationId xmlns:p14="http://schemas.microsoft.com/office/powerpoint/2010/main" val="3606554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3959" y="81662"/>
            <a:ext cx="8914644" cy="662780"/>
          </a:xfrm>
        </p:spPr>
        <p:txBody>
          <a:bodyPr>
            <a:normAutofit/>
          </a:bodyPr>
          <a:lstStyle>
            <a:lvl1pPr>
              <a:defRPr sz="1662">
                <a:latin typeface="Calibri" charset="0"/>
                <a:ea typeface="Calibri" charset="0"/>
                <a:cs typeface="Calibri" charset="0"/>
              </a:defRPr>
            </a:lvl1pPr>
          </a:lstStyle>
          <a:p>
            <a:r>
              <a:rPr lang="ru-RU" dirty="0"/>
              <a:t>Образец заголовка</a:t>
            </a:r>
          </a:p>
        </p:txBody>
      </p:sp>
      <p:sp>
        <p:nvSpPr>
          <p:cNvPr id="4" name="Дата 3"/>
          <p:cNvSpPr>
            <a:spLocks noGrp="1"/>
          </p:cNvSpPr>
          <p:nvPr>
            <p:ph type="dt" sz="half" idx="10"/>
          </p:nvPr>
        </p:nvSpPr>
        <p:spPr>
          <a:xfrm>
            <a:off x="752311" y="6412493"/>
            <a:ext cx="2743200" cy="365125"/>
          </a:xfrm>
        </p:spPr>
        <p:txBody>
          <a:bodyPr/>
          <a:lstStyle>
            <a:lvl1pPr>
              <a:defRPr b="0" i="0">
                <a:latin typeface="+mj-lt"/>
                <a:ea typeface="Chevin Pro Light" charset="0"/>
                <a:cs typeface="Chevin Pro Light" charset="0"/>
              </a:defRPr>
            </a:lvl1pPr>
          </a:lstStyle>
          <a:p>
            <a:fld id="{64C4C8B2-C7A6-0847-A9D3-11E90A4CEB8E}" type="datetime3">
              <a:rPr lang="ru-RU" smtClean="0"/>
              <a:pPr/>
              <a:t>31/05/2017</a:t>
            </a:fld>
            <a:endParaRPr lang="ru-RU" dirty="0"/>
          </a:p>
        </p:txBody>
      </p:sp>
      <p:sp>
        <p:nvSpPr>
          <p:cNvPr id="5" name="Нижний колонтитул 4"/>
          <p:cNvSpPr>
            <a:spLocks noGrp="1"/>
          </p:cNvSpPr>
          <p:nvPr>
            <p:ph type="ftr" sz="quarter" idx="11"/>
          </p:nvPr>
        </p:nvSpPr>
        <p:spPr>
          <a:xfrm>
            <a:off x="3842493" y="6412493"/>
            <a:ext cx="4844308" cy="365125"/>
          </a:xfrm>
        </p:spPr>
        <p:txBody>
          <a:bodyPr/>
          <a:lstStyle>
            <a:lvl1pPr>
              <a:defRPr>
                <a:latin typeface="+mj-lt"/>
              </a:defRPr>
            </a:lvl1pPr>
          </a:lstStyle>
          <a:p>
            <a:r>
              <a:rPr lang="ru-RU" dirty="0"/>
              <a:t>Школа Прикладной математики и информатики, МФТИ</a:t>
            </a:r>
          </a:p>
        </p:txBody>
      </p:sp>
      <p:sp>
        <p:nvSpPr>
          <p:cNvPr id="6" name="Номер слайда 5"/>
          <p:cNvSpPr>
            <a:spLocks noGrp="1"/>
          </p:cNvSpPr>
          <p:nvPr>
            <p:ph type="sldNum" sz="quarter" idx="12"/>
          </p:nvPr>
        </p:nvSpPr>
        <p:spPr>
          <a:xfrm>
            <a:off x="9142196" y="6412493"/>
            <a:ext cx="2743200" cy="365125"/>
          </a:xfrm>
        </p:spPr>
        <p:txBody>
          <a:bodyPr/>
          <a:lstStyle>
            <a:lvl1pPr>
              <a:defRPr b="0" i="0">
                <a:latin typeface="+mj-lt"/>
                <a:ea typeface="Chevin Pro Light" charset="0"/>
                <a:cs typeface="Chevin Pro Light" charset="0"/>
              </a:defRPr>
            </a:lvl1pPr>
          </a:lstStyle>
          <a:p>
            <a:fld id="{3EF660E9-E116-4F2D-91B7-27BAC0D3A970}" type="slidenum">
              <a:rPr lang="ru-RU" smtClean="0"/>
              <a:pPr/>
              <a:t>‹#›</a:t>
            </a:fld>
            <a:endParaRPr lang="ru-RU" dirty="0"/>
          </a:p>
        </p:txBody>
      </p:sp>
      <p:grpSp>
        <p:nvGrpSpPr>
          <p:cNvPr id="7" name="Группа 6"/>
          <p:cNvGrpSpPr/>
          <p:nvPr userDrawn="1"/>
        </p:nvGrpSpPr>
        <p:grpSpPr>
          <a:xfrm>
            <a:off x="300042" y="744448"/>
            <a:ext cx="11591925" cy="5"/>
            <a:chOff x="658813" y="800101"/>
            <a:chExt cx="11591925" cy="5"/>
          </a:xfrm>
        </p:grpSpPr>
        <p:cxnSp>
          <p:nvCxnSpPr>
            <p:cNvPr id="8" name="Прямая соединительная линия 7"/>
            <p:cNvCxnSpPr/>
            <p:nvPr/>
          </p:nvCxnSpPr>
          <p:spPr>
            <a:xfrm flipV="1">
              <a:off x="658814" y="800101"/>
              <a:ext cx="11591924" cy="5"/>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rot="16200000">
              <a:off x="1357457" y="101459"/>
              <a:ext cx="0" cy="1397287"/>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4" name="Группа 13"/>
          <p:cNvGrpSpPr/>
          <p:nvPr userDrawn="1"/>
        </p:nvGrpSpPr>
        <p:grpSpPr>
          <a:xfrm>
            <a:off x="845693" y="6426965"/>
            <a:ext cx="833947" cy="4"/>
            <a:chOff x="658813" y="800103"/>
            <a:chExt cx="833946" cy="4"/>
          </a:xfrm>
        </p:grpSpPr>
        <p:cxnSp>
          <p:nvCxnSpPr>
            <p:cNvPr id="15" name="Прямая соединительная линия 14"/>
            <p:cNvCxnSpPr/>
            <p:nvPr/>
          </p:nvCxnSpPr>
          <p:spPr>
            <a:xfrm flipV="1">
              <a:off x="658814" y="800106"/>
              <a:ext cx="833945" cy="1"/>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658813" y="800103"/>
              <a:ext cx="256367"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7" name="Группа 66"/>
          <p:cNvGrpSpPr/>
          <p:nvPr userDrawn="1"/>
        </p:nvGrpSpPr>
        <p:grpSpPr>
          <a:xfrm>
            <a:off x="11075813" y="6426965"/>
            <a:ext cx="833947" cy="4"/>
            <a:chOff x="658813" y="800103"/>
            <a:chExt cx="833946" cy="4"/>
          </a:xfrm>
        </p:grpSpPr>
        <p:cxnSp>
          <p:nvCxnSpPr>
            <p:cNvPr id="68" name="Прямая соединительная линия 67"/>
            <p:cNvCxnSpPr/>
            <p:nvPr/>
          </p:nvCxnSpPr>
          <p:spPr>
            <a:xfrm flipV="1">
              <a:off x="658814" y="800106"/>
              <a:ext cx="833945" cy="1"/>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Прямая соединительная линия 68"/>
            <p:cNvCxnSpPr/>
            <p:nvPr/>
          </p:nvCxnSpPr>
          <p:spPr>
            <a:xfrm>
              <a:off x="658813" y="800103"/>
              <a:ext cx="256367"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32" name="Группа 31"/>
          <p:cNvGrpSpPr/>
          <p:nvPr userDrawn="1"/>
        </p:nvGrpSpPr>
        <p:grpSpPr>
          <a:xfrm>
            <a:off x="293428" y="6336255"/>
            <a:ext cx="177875" cy="177875"/>
            <a:chOff x="8326225" y="81662"/>
            <a:chExt cx="334824" cy="334824"/>
          </a:xfrm>
        </p:grpSpPr>
        <p:cxnSp>
          <p:nvCxnSpPr>
            <p:cNvPr id="33" name="Прямая соединительная линия 32"/>
            <p:cNvCxnSpPr/>
            <p:nvPr userDrawn="1"/>
          </p:nvCxnSpPr>
          <p:spPr>
            <a:xfrm>
              <a:off x="8493637" y="81662"/>
              <a:ext cx="0" cy="334824"/>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p:nvPr userDrawn="1"/>
          </p:nvCxnSpPr>
          <p:spPr>
            <a:xfrm rot="5400000" flipV="1">
              <a:off x="8493637" y="81662"/>
              <a:ext cx="0" cy="334824"/>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 name="Объект 2"/>
          <p:cNvSpPr>
            <a:spLocks noGrp="1"/>
          </p:cNvSpPr>
          <p:nvPr>
            <p:ph idx="13"/>
          </p:nvPr>
        </p:nvSpPr>
        <p:spPr>
          <a:xfrm>
            <a:off x="732656" y="1003851"/>
            <a:ext cx="11164592" cy="5179235"/>
          </a:xfrm>
          <a:prstGeom prst="rect">
            <a:avLst/>
          </a:prstGeom>
        </p:spPr>
        <p:txBody>
          <a:bodyPr/>
          <a:lstStyle>
            <a:lvl1pPr marL="332316" indent="-332316">
              <a:lnSpc>
                <a:spcPct val="100000"/>
              </a:lnSpc>
              <a:spcBef>
                <a:spcPts val="0"/>
              </a:spcBef>
              <a:spcAft>
                <a:spcPts val="1114"/>
              </a:spcAft>
              <a:buFont typeface="Arial" panose="020B0604020202020204" pitchFamily="34" charset="0"/>
              <a:buChar char="•"/>
              <a:defRPr sz="1846" b="0" i="0">
                <a:solidFill>
                  <a:schemeClr val="tx1"/>
                </a:solidFill>
                <a:latin typeface="Calibri Light" pitchFamily="34" charset="0"/>
                <a:ea typeface="Calibri Light" pitchFamily="34" charset="0"/>
                <a:cs typeface="Calibri Light" pitchFamily="34" charset="0"/>
              </a:defRPr>
            </a:lvl1pPr>
            <a:lvl2pPr marL="717803" indent="-275822">
              <a:lnSpc>
                <a:spcPct val="100000"/>
              </a:lnSpc>
              <a:spcBef>
                <a:spcPts val="0"/>
              </a:spcBef>
              <a:spcAft>
                <a:spcPts val="929"/>
              </a:spcAft>
              <a:buSzPct val="100000"/>
              <a:buFont typeface="Calibri Light" panose="020F0302020204030204" pitchFamily="34" charset="0"/>
              <a:buChar char="-"/>
              <a:defRPr sz="1662" b="0" i="0">
                <a:solidFill>
                  <a:schemeClr val="tx1"/>
                </a:solidFill>
                <a:latin typeface="Calibri Light" pitchFamily="34" charset="0"/>
                <a:ea typeface="Calibri Light" pitchFamily="34" charset="0"/>
                <a:cs typeface="Calibri Light" pitchFamily="34" charset="0"/>
              </a:defRPr>
            </a:lvl2pPr>
            <a:lvl3pPr marL="1106612" indent="-222652">
              <a:spcBef>
                <a:spcPts val="0"/>
              </a:spcBef>
              <a:spcAft>
                <a:spcPts val="835"/>
              </a:spcAft>
              <a:buSzPct val="85000"/>
              <a:buFont typeface="Wingdings" panose="05000000000000000000" pitchFamily="2" charset="2"/>
              <a:buChar char="§"/>
              <a:defRPr sz="1477" b="0" i="0">
                <a:solidFill>
                  <a:schemeClr val="tx1"/>
                </a:solidFill>
                <a:latin typeface="Calibri Light" pitchFamily="34" charset="0"/>
                <a:ea typeface="Calibri Light" pitchFamily="34" charset="0"/>
                <a:cs typeface="Calibri Light" pitchFamily="34" charset="0"/>
              </a:defRPr>
            </a:lvl3pPr>
            <a:lvl4pPr marL="1477145" indent="-211021">
              <a:lnSpc>
                <a:spcPct val="100000"/>
              </a:lnSpc>
              <a:spcBef>
                <a:spcPts val="0"/>
              </a:spcBef>
              <a:buFont typeface="Wingdings" panose="05000000000000000000" pitchFamily="2" charset="2"/>
              <a:buChar char="ü"/>
              <a:defRPr sz="1292" b="0" i="0" baseline="0">
                <a:solidFill>
                  <a:schemeClr val="tx1"/>
                </a:solidFill>
                <a:latin typeface="Calibri Light" pitchFamily="34" charset="0"/>
                <a:ea typeface="Calibri Light" pitchFamily="34" charset="0"/>
                <a:cs typeface="Calibri Light" pitchFamily="34" charset="0"/>
              </a:defRPr>
            </a:lvl4pPr>
            <a:lvl5pPr>
              <a:defRPr sz="1292" b="0" i="0">
                <a:solidFill>
                  <a:schemeClr val="tx1"/>
                </a:solidFill>
                <a:latin typeface="Calibri Light" pitchFamily="34" charset="0"/>
                <a:ea typeface="Calibri Light" pitchFamily="34" charset="0"/>
                <a:cs typeface="Calibri Light" pitchFamily="34" charset="0"/>
              </a:defRPr>
            </a:lvl5pPr>
          </a:lstStyle>
          <a:p>
            <a:pPr lvl="0"/>
            <a:r>
              <a:rPr lang="ru-RU" dirty="0"/>
              <a:t>Образец текста</a:t>
            </a:r>
          </a:p>
          <a:p>
            <a:pPr lvl="1"/>
            <a:r>
              <a:rPr lang="ru-RU" dirty="0"/>
              <a:t>Второй уровень</a:t>
            </a:r>
          </a:p>
          <a:p>
            <a:pPr lvl="2"/>
            <a:r>
              <a:rPr lang="ru-RU" dirty="0"/>
              <a:t>Третий уровень</a:t>
            </a:r>
            <a:endParaRPr lang="en-US" dirty="0"/>
          </a:p>
          <a:p>
            <a:pPr lvl="3"/>
            <a:r>
              <a:rPr lang="ru-RU" dirty="0"/>
              <a:t>Четвертый уровень</a:t>
            </a:r>
          </a:p>
          <a:p>
            <a:pPr lvl="4"/>
            <a:r>
              <a:rPr lang="ru-RU" dirty="0"/>
              <a:t>Пятый уровень</a:t>
            </a:r>
          </a:p>
        </p:txBody>
      </p:sp>
      <p:sp>
        <p:nvSpPr>
          <p:cNvPr id="3" name="TextBox 2">
            <a:extLst>
              <a:ext uri="{FF2B5EF4-FFF2-40B4-BE49-F238E27FC236}">
                <a16:creationId xmlns:a16="http://schemas.microsoft.com/office/drawing/2014/main" id="{043B602A-DD64-4348-A017-DDB43E0C36C9}"/>
              </a:ext>
            </a:extLst>
          </p:cNvPr>
          <p:cNvSpPr txBox="1"/>
          <p:nvPr userDrawn="1"/>
        </p:nvSpPr>
        <p:spPr>
          <a:xfrm>
            <a:off x="9214683" y="45942"/>
            <a:ext cx="2695077" cy="490006"/>
          </a:xfrm>
          <a:prstGeom prst="rect">
            <a:avLst/>
          </a:prstGeom>
          <a:noFill/>
        </p:spPr>
        <p:txBody>
          <a:bodyPr wrap="square" rtlCol="0">
            <a:spAutoFit/>
          </a:bodyPr>
          <a:lstStyle/>
          <a:p>
            <a:pPr algn="r"/>
            <a:r>
              <a:rPr lang="ru-RU" sz="1292" dirty="0" err="1">
                <a:solidFill>
                  <a:srgbClr val="0C0C0C"/>
                </a:solidFill>
                <a:latin typeface="+mn-lt"/>
              </a:rPr>
              <a:t>Neural</a:t>
            </a:r>
            <a:r>
              <a:rPr lang="ru-RU" sz="1292" dirty="0">
                <a:solidFill>
                  <a:srgbClr val="0C0C0C"/>
                </a:solidFill>
                <a:latin typeface="+mn-lt"/>
              </a:rPr>
              <a:t> </a:t>
            </a:r>
            <a:r>
              <a:rPr lang="ru-RU" sz="1292" dirty="0" err="1">
                <a:solidFill>
                  <a:srgbClr val="0C0C0C"/>
                </a:solidFill>
                <a:latin typeface="+mn-lt"/>
              </a:rPr>
              <a:t>Networks</a:t>
            </a:r>
            <a:r>
              <a:rPr lang="ru-RU" sz="1292" dirty="0">
                <a:solidFill>
                  <a:srgbClr val="0C0C0C"/>
                </a:solidFill>
                <a:latin typeface="+mn-lt"/>
              </a:rPr>
              <a:t> </a:t>
            </a:r>
            <a:r>
              <a:rPr lang="ru-RU" sz="1292" dirty="0" err="1">
                <a:solidFill>
                  <a:srgbClr val="0C0C0C"/>
                </a:solidFill>
                <a:latin typeface="+mn-lt"/>
              </a:rPr>
              <a:t>and</a:t>
            </a:r>
            <a:r>
              <a:rPr lang="ru-RU" sz="1292" dirty="0">
                <a:solidFill>
                  <a:srgbClr val="0C0C0C"/>
                </a:solidFill>
                <a:latin typeface="+mn-lt"/>
              </a:rPr>
              <a:t> </a:t>
            </a:r>
            <a:endParaRPr lang="en-US" sz="1292" dirty="0">
              <a:solidFill>
                <a:srgbClr val="0C0C0C"/>
              </a:solidFill>
              <a:latin typeface="+mn-lt"/>
            </a:endParaRPr>
          </a:p>
          <a:p>
            <a:pPr algn="r"/>
            <a:r>
              <a:rPr lang="ru-RU" sz="1292" dirty="0" err="1">
                <a:solidFill>
                  <a:srgbClr val="0C0C0C"/>
                </a:solidFill>
                <a:latin typeface="+mn-lt"/>
              </a:rPr>
              <a:t>Deep</a:t>
            </a:r>
            <a:r>
              <a:rPr lang="ru-RU" sz="1292" dirty="0">
                <a:solidFill>
                  <a:srgbClr val="0C0C0C"/>
                </a:solidFill>
                <a:latin typeface="+mn-lt"/>
              </a:rPr>
              <a:t> </a:t>
            </a:r>
            <a:r>
              <a:rPr lang="ru-RU" sz="1292" dirty="0" err="1">
                <a:solidFill>
                  <a:srgbClr val="0C0C0C"/>
                </a:solidFill>
                <a:latin typeface="+mn-lt"/>
              </a:rPr>
              <a:t>Learning</a:t>
            </a:r>
            <a:r>
              <a:rPr lang="ru-RU" sz="1292" dirty="0">
                <a:solidFill>
                  <a:srgbClr val="0C0C0C"/>
                </a:solidFill>
                <a:latin typeface="+mn-lt"/>
              </a:rPr>
              <a:t> </a:t>
            </a:r>
            <a:r>
              <a:rPr lang="ru-RU" sz="1292" dirty="0" err="1">
                <a:solidFill>
                  <a:srgbClr val="0C0C0C"/>
                </a:solidFill>
                <a:latin typeface="+mn-lt"/>
              </a:rPr>
              <a:t>Lab</a:t>
            </a:r>
            <a:r>
              <a:rPr lang="en-US" sz="1292" dirty="0">
                <a:solidFill>
                  <a:srgbClr val="0C0C0C"/>
                </a:solidFill>
                <a:latin typeface="+mn-lt"/>
              </a:rPr>
              <a:t>, MIPT</a:t>
            </a:r>
            <a:endParaRPr lang="ru-RU" sz="1292" dirty="0"/>
          </a:p>
        </p:txBody>
      </p:sp>
    </p:spTree>
    <p:extLst>
      <p:ext uri="{BB962C8B-B14F-4D97-AF65-F5344CB8AC3E}">
        <p14:creationId xmlns:p14="http://schemas.microsoft.com/office/powerpoint/2010/main" val="3943645835"/>
      </p:ext>
    </p:extLst>
  </p:cSld>
  <p:clrMapOvr>
    <a:masterClrMapping/>
  </p:clrMapOvr>
  <p:extLst mod="1">
    <p:ext uri="{DCECCB84-F9BA-43D5-87BE-67443E8EF086}">
      <p15:sldGuideLst xmlns:p15="http://schemas.microsoft.com/office/powerpoint/2012/main">
        <p15:guide id="1" pos="529">
          <p15:clr>
            <a:srgbClr val="FBAE40"/>
          </p15:clr>
        </p15:guide>
        <p15:guide id="2" orient="horz" pos="4042">
          <p15:clr>
            <a:srgbClr val="FBAE40"/>
          </p15:clr>
        </p15:guide>
        <p15:guide id="4" pos="189">
          <p15:clr>
            <a:srgbClr val="FBAE40"/>
          </p15:clr>
        </p15:guide>
        <p15:guide id="5" pos="7491">
          <p15:clr>
            <a:srgbClr val="FBAE40"/>
          </p15:clr>
        </p15:guide>
        <p15:guide id="6" orient="horz" pos="3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Title - Windows Track">
    <p:bg>
      <p:bgPr>
        <a:solidFill>
          <a:srgbClr val="0C2F5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05A56E-AA6B-44A5-91AC-C6813895A35A}"/>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Rectangle 3">
            <a:extLst>
              <a:ext uri="{FF2B5EF4-FFF2-40B4-BE49-F238E27FC236}">
                <a16:creationId xmlns:a16="http://schemas.microsoft.com/office/drawing/2014/main" id="{A2E73C37-349D-467E-BEBA-B76A22D641AC}"/>
              </a:ext>
            </a:extLst>
          </p:cNvPr>
          <p:cNvSpPr/>
          <p:nvPr userDrawn="1"/>
        </p:nvSpPr>
        <p:spPr>
          <a:xfrm>
            <a:off x="0" y="0"/>
            <a:ext cx="12192000" cy="6857999"/>
          </a:xfrm>
          <a:prstGeom prst="rect">
            <a:avLst/>
          </a:prstGeom>
          <a:gradFill flip="none" rotWithShape="1">
            <a:gsLst>
              <a:gs pos="27000">
                <a:schemeClr val="tx1">
                  <a:alpha val="83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Subtitle 2"/>
          <p:cNvSpPr>
            <a:spLocks noGrp="1"/>
          </p:cNvSpPr>
          <p:nvPr>
            <p:ph type="subTitle" idx="1" hasCustomPrompt="1"/>
          </p:nvPr>
        </p:nvSpPr>
        <p:spPr>
          <a:xfrm>
            <a:off x="631187" y="5229000"/>
            <a:ext cx="9720000" cy="129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2" name="Title 1"/>
          <p:cNvSpPr>
            <a:spLocks noGrp="1"/>
          </p:cNvSpPr>
          <p:nvPr>
            <p:ph type="ctrTitle" hasCustomPrompt="1"/>
          </p:nvPr>
        </p:nvSpPr>
        <p:spPr>
          <a:xfrm>
            <a:off x="631187" y="2709000"/>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Tree>
    <p:extLst>
      <p:ext uri="{BB962C8B-B14F-4D97-AF65-F5344CB8AC3E}">
        <p14:creationId xmlns:p14="http://schemas.microsoft.com/office/powerpoint/2010/main" val="3961269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506549" cy="369332"/>
          </a:xfrm>
          <a:prstGeom prst="rect">
            <a:avLst/>
          </a:prstGeom>
          <a:noFill/>
        </p:spPr>
        <p:txBody>
          <a:bodyPr wrap="none" lIns="0" rIns="0" rtlCol="0">
            <a:spAutoFit/>
          </a:bodyPr>
          <a:lstStyle/>
          <a:p>
            <a:pPr algn="l"/>
            <a:r>
              <a:rPr lang="ru-RU" i="1" dirty="0">
                <a:solidFill>
                  <a:schemeClr val="bg1"/>
                </a:solidFill>
                <a:latin typeface="+mj-lt"/>
              </a:rPr>
              <a:t>Цели</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3"/>
          <a:stretch>
            <a:fillRect/>
          </a:stretch>
        </p:blipFill>
        <p:spPr>
          <a:xfrm>
            <a:off x="9876000" y="5949000"/>
            <a:ext cx="1881811" cy="611005"/>
          </a:xfrm>
          <a:prstGeom prst="rect">
            <a:avLst/>
          </a:prstGeom>
        </p:spPr>
      </p:pic>
      <p:sp>
        <p:nvSpPr>
          <p:cNvPr id="20" name="Rectangle 19"/>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4227966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
        <p:nvSpPr>
          <p:cNvPr id="3" name="Content Placeholder 2"/>
          <p:cNvSpPr>
            <a:spLocks noGrp="1"/>
          </p:cNvSpPr>
          <p:nvPr>
            <p:ph idx="1"/>
          </p:nvPr>
        </p:nvSpPr>
        <p:spPr>
          <a:xfrm>
            <a:off x="696000" y="1449000"/>
            <a:ext cx="10515600" cy="4351338"/>
          </a:xfrm>
          <a:prstGeom prst="rect">
            <a:avLst/>
          </a:prstGeom>
        </p:spPr>
        <p:txBody>
          <a:bodyPr lIns="0"/>
          <a:lstStyle>
            <a:lvl1pPr marL="0" indent="0">
              <a:spcBef>
                <a:spcPts val="1800"/>
              </a:spcBef>
              <a:buNone/>
              <a:defRPr sz="2800">
                <a:solidFill>
                  <a:schemeClr val="accent1"/>
                </a:solidFill>
                <a:latin typeface="+mj-lt"/>
              </a:defRPr>
            </a:lvl1pPr>
            <a:lvl2pPr marL="0" indent="0">
              <a:buNone/>
              <a:defRPr sz="2000"/>
            </a:lvl2pPr>
            <a:lvl3pPr marL="358775" indent="-179388">
              <a:buFont typeface="Segoe UI" panose="020B0502040204020203" pitchFamily="34" charset="0"/>
              <a:buChar char="◦"/>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413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Slide -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pic>
        <p:nvPicPr>
          <p:cNvPr id="4" name="Picture 3"/>
          <p:cNvPicPr>
            <a:picLocks noChangeAspect="1"/>
          </p:cNvPicPr>
          <p:nvPr userDrawn="1"/>
        </p:nvPicPr>
        <p:blipFill>
          <a:blip r:embed="rId2"/>
          <a:stretch>
            <a:fillRect/>
          </a:stretch>
        </p:blipFill>
        <p:spPr>
          <a:xfrm>
            <a:off x="9876000" y="5949000"/>
            <a:ext cx="1881811" cy="611005"/>
          </a:xfrm>
          <a:prstGeom prst="rect">
            <a:avLst/>
          </a:prstGeom>
        </p:spPr>
      </p:pic>
      <p:sp>
        <p:nvSpPr>
          <p:cNvPr id="5" name="Rectangle 4"/>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2359522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 Dark">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pic>
        <p:nvPicPr>
          <p:cNvPr id="4" name="Picture 3"/>
          <p:cNvPicPr>
            <a:picLocks noChangeAspect="1"/>
          </p:cNvPicPr>
          <p:nvPr userDrawn="1"/>
        </p:nvPicPr>
        <p:blipFill>
          <a:blip r:embed="rId2"/>
          <a:stretch>
            <a:fillRect/>
          </a:stretch>
        </p:blipFill>
        <p:spPr>
          <a:xfrm>
            <a:off x="9876000" y="5949000"/>
            <a:ext cx="1881811" cy="611005"/>
          </a:xfrm>
          <a:prstGeom prst="rect">
            <a:avLst/>
          </a:prstGeom>
        </p:spPr>
      </p:pic>
      <p:sp>
        <p:nvSpPr>
          <p:cNvPr id="5" name="Rectangle 4"/>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629085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Slid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Demonstration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549911" cy="369332"/>
          </a:xfrm>
          <a:prstGeom prst="rect">
            <a:avLst/>
          </a:prstGeom>
          <a:noFill/>
        </p:spPr>
        <p:txBody>
          <a:bodyPr wrap="none" lIns="0" rIns="0" rtlCol="0">
            <a:spAutoFit/>
          </a:bodyPr>
          <a:lstStyle/>
          <a:p>
            <a:pPr algn="l"/>
            <a:r>
              <a:rPr lang="ru-RU" i="1" dirty="0">
                <a:solidFill>
                  <a:schemeClr val="bg1"/>
                </a:solidFill>
                <a:latin typeface="+mj-lt"/>
              </a:rPr>
              <a:t>Демонстрация</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57330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6" name="Rectangle 5"/>
          <p:cNvSpPr/>
          <p:nvPr userDrawn="1"/>
        </p:nvSpPr>
        <p:spPr>
          <a:xfrm>
            <a:off x="0" y="-1"/>
            <a:ext cx="12192000" cy="1358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
        <p:nvSpPr>
          <p:cNvPr id="5" name="Text Placeholder 4"/>
          <p:cNvSpPr>
            <a:spLocks noGrp="1"/>
          </p:cNvSpPr>
          <p:nvPr>
            <p:ph type="body" sz="quarter" idx="10"/>
          </p:nvPr>
        </p:nvSpPr>
        <p:spPr>
          <a:xfrm>
            <a:off x="695325" y="1449388"/>
            <a:ext cx="10658475" cy="5219700"/>
          </a:xfrm>
          <a:prstGeom prst="rect">
            <a:avLst/>
          </a:prstGeom>
        </p:spPr>
        <p:txBody>
          <a:bodyPr/>
          <a:lstStyle>
            <a:lvl1pPr marL="0" indent="0">
              <a:buNone/>
              <a:defRPr sz="2000">
                <a:latin typeface="Consolas" panose="020B0609020204030204" pitchFamily="49" charset="0"/>
              </a:defRPr>
            </a:lvl1pPr>
            <a:lvl2pPr marL="457200" indent="0">
              <a:buNone/>
              <a:defRPr sz="2000">
                <a:latin typeface="Consolas" panose="020B0609020204030204" pitchFamily="49" charset="0"/>
              </a:defRPr>
            </a:lvl2pPr>
            <a:lvl3pPr marL="914400" indent="0">
              <a:buNone/>
              <a:defRPr sz="2000">
                <a:latin typeface="Consolas" panose="020B0609020204030204" pitchFamily="49" charset="0"/>
              </a:defRPr>
            </a:lvl3pPr>
            <a:lvl4pPr marL="1371600" indent="0">
              <a:buNone/>
              <a:defRPr sz="2000">
                <a:latin typeface="Consolas" panose="020B0609020204030204" pitchFamily="49" charset="0"/>
              </a:defRPr>
            </a:lvl4pPr>
            <a:lvl5pPr marL="1828800" indent="0">
              <a:buNone/>
              <a:defRPr sz="2000">
                <a:latin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Tree>
    <p:extLst>
      <p:ext uri="{BB962C8B-B14F-4D97-AF65-F5344CB8AC3E}">
        <p14:creationId xmlns:p14="http://schemas.microsoft.com/office/powerpoint/2010/main" val="223139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Practice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Exercise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038554" cy="369332"/>
          </a:xfrm>
          <a:prstGeom prst="rect">
            <a:avLst/>
          </a:prstGeom>
          <a:noFill/>
        </p:spPr>
        <p:txBody>
          <a:bodyPr wrap="none" lIns="0" rIns="0" rtlCol="0">
            <a:spAutoFit/>
          </a:bodyPr>
          <a:lstStyle/>
          <a:p>
            <a:pPr algn="l"/>
            <a:r>
              <a:rPr lang="ru-RU" i="1" dirty="0">
                <a:solidFill>
                  <a:schemeClr val="bg1"/>
                </a:solidFill>
                <a:latin typeface="+mj-lt"/>
              </a:rPr>
              <a:t>Практика</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54457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992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74" r:id="rId3"/>
    <p:sldLayoutId id="2147483650" r:id="rId4"/>
    <p:sldLayoutId id="2147483649" r:id="rId5"/>
    <p:sldLayoutId id="2147483662" r:id="rId6"/>
    <p:sldLayoutId id="2147483663" r:id="rId7"/>
    <p:sldLayoutId id="2147483670" r:id="rId8"/>
    <p:sldLayoutId id="2147483664" r:id="rId9"/>
    <p:sldLayoutId id="2147483671" r:id="rId10"/>
    <p:sldLayoutId id="2147483672" r:id="rId11"/>
    <p:sldLayoutId id="2147483675" r:id="rId12"/>
    <p:sldLayoutId id="2147483665" r:id="rId13"/>
    <p:sldLayoutId id="2147483666" r:id="rId14"/>
    <p:sldLayoutId id="2147483667" r:id="rId15"/>
    <p:sldLayoutId id="2147483668" r:id="rId16"/>
    <p:sldLayoutId id="2147483676" r:id="rId17"/>
    <p:sldLayoutId id="2147483673" r:id="rId18"/>
    <p:sldLayoutId id="21474836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hyperlink" Target="https://arxiv.org/abs/1609.0814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ensorflow/tensorflow/blob/master/tensorflow/examples/udacity/6_lstm.ipynb"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hyperlink" Target="https://www.udacity.com/course/deep-learning--ud730" TargetMode="External"/><Relationship Id="rId1" Type="http://schemas.openxmlformats.org/officeDocument/2006/relationships/slideLayout" Target="../slideLayouts/slideLayout10.xml"/><Relationship Id="rId4" Type="http://schemas.openxmlformats.org/officeDocument/2006/relationships/hyperlink" Target="https://github.com/janishar/mit-deep-learning-book-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5.xml"/><Relationship Id="rId5" Type="http://schemas.openxmlformats.org/officeDocument/2006/relationships/image" Target="../media/image30.jpe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colah.github.io/posts/2015-08-Understanding-LSTM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449000"/>
            <a:ext cx="12216000" cy="37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pic>
        <p:nvPicPr>
          <p:cNvPr id="5" name="Picture 4"/>
          <p:cNvPicPr>
            <a:picLocks noChangeAspect="1"/>
          </p:cNvPicPr>
          <p:nvPr/>
        </p:nvPicPr>
        <p:blipFill>
          <a:blip r:embed="rId2"/>
          <a:stretch>
            <a:fillRect/>
          </a:stretch>
        </p:blipFill>
        <p:spPr>
          <a:xfrm>
            <a:off x="3134189" y="2529000"/>
            <a:ext cx="5947621" cy="1931133"/>
          </a:xfrm>
          <a:prstGeom prst="rect">
            <a:avLst/>
          </a:prstGeom>
        </p:spPr>
      </p:pic>
    </p:spTree>
    <p:extLst>
      <p:ext uri="{BB962C8B-B14F-4D97-AF65-F5344CB8AC3E}">
        <p14:creationId xmlns:p14="http://schemas.microsoft.com/office/powerpoint/2010/main" val="171103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79D0-6E58-4F5C-8F5D-75CB1AB0D976}"/>
              </a:ext>
            </a:extLst>
          </p:cNvPr>
          <p:cNvSpPr>
            <a:spLocks noGrp="1"/>
          </p:cNvSpPr>
          <p:nvPr>
            <p:ph type="title"/>
          </p:nvPr>
        </p:nvSpPr>
        <p:spPr/>
        <p:txBody>
          <a:bodyPr/>
          <a:lstStyle/>
          <a:p>
            <a:r>
              <a:rPr lang="en-GB" dirty="0"/>
              <a:t>LSTM</a:t>
            </a:r>
            <a:endParaRPr lang="ru-RU" dirty="0"/>
          </a:p>
        </p:txBody>
      </p:sp>
      <p:sp>
        <p:nvSpPr>
          <p:cNvPr id="3" name="Content Placeholder 2">
            <a:extLst>
              <a:ext uri="{FF2B5EF4-FFF2-40B4-BE49-F238E27FC236}">
                <a16:creationId xmlns:a16="http://schemas.microsoft.com/office/drawing/2014/main" id="{9236A704-D16A-4291-A506-76951159AA42}"/>
              </a:ext>
            </a:extLst>
          </p:cNvPr>
          <p:cNvSpPr>
            <a:spLocks noGrp="1"/>
          </p:cNvSpPr>
          <p:nvPr>
            <p:ph idx="1"/>
          </p:nvPr>
        </p:nvSpPr>
        <p:spPr/>
        <p:txBody>
          <a:bodyPr/>
          <a:lstStyle/>
          <a:p>
            <a:r>
              <a:rPr lang="ru-RU" dirty="0"/>
              <a:t>Текущий</a:t>
            </a:r>
            <a:r>
              <a:rPr lang="en-US" dirty="0"/>
              <a:t> </a:t>
            </a:r>
            <a:r>
              <a:rPr lang="ru-RU" dirty="0"/>
              <a:t>вход</a:t>
            </a:r>
            <a:r>
              <a:rPr lang="en-US" dirty="0"/>
              <a:t> </a:t>
            </a:r>
            <a:r>
              <a:rPr lang="en-US" i="1" dirty="0" err="1"/>
              <a:t>x</a:t>
            </a:r>
            <a:r>
              <a:rPr lang="en-US" i="1" baseline="-25000" dirty="0" err="1"/>
              <a:t>t</a:t>
            </a:r>
            <a:r>
              <a:rPr lang="en-US" baseline="-25000" dirty="0"/>
              <a:t> </a:t>
            </a:r>
            <a:r>
              <a:rPr lang="ru-RU" dirty="0"/>
              <a:t>и активации скрытого слоя на предыдущем такте</a:t>
            </a:r>
            <a:r>
              <a:rPr lang="en-US" dirty="0"/>
              <a:t> </a:t>
            </a:r>
            <a:r>
              <a:rPr lang="en-US" i="1" dirty="0"/>
              <a:t>h</a:t>
            </a:r>
            <a:r>
              <a:rPr lang="en-US" i="1" baseline="-25000" dirty="0"/>
              <a:t>t-</a:t>
            </a:r>
            <a:r>
              <a:rPr lang="en-US" baseline="-25000" dirty="0"/>
              <a:t>1</a:t>
            </a:r>
            <a:r>
              <a:rPr lang="en-US" i="1" baseline="-25000" dirty="0"/>
              <a:t> </a:t>
            </a:r>
            <a:r>
              <a:rPr lang="ru-RU" dirty="0"/>
              <a:t>подаются на вход нейросети «забвения» </a:t>
            </a:r>
            <a:r>
              <a:rPr lang="en-US" i="1" dirty="0" err="1"/>
              <a:t>f</a:t>
            </a:r>
            <a:r>
              <a:rPr lang="en-US" i="1" baseline="-25000" dirty="0" err="1"/>
              <a:t>t</a:t>
            </a:r>
            <a:r>
              <a:rPr lang="ru-RU" dirty="0"/>
              <a:t> выход которой</a:t>
            </a:r>
            <a:r>
              <a:rPr lang="en-US" dirty="0"/>
              <a:t> </a:t>
            </a:r>
            <a:r>
              <a:rPr lang="ru-RU" dirty="0"/>
              <a:t>определяет затухание значения ячейки памяти </a:t>
            </a:r>
            <a:r>
              <a:rPr lang="ru-RU" i="1" dirty="0"/>
              <a:t>С</a:t>
            </a:r>
            <a:r>
              <a:rPr lang="ru-RU" dirty="0"/>
              <a:t> на текущем такте.</a:t>
            </a:r>
            <a:endParaRPr lang="ru-RU" baseline="-25000" dirty="0"/>
          </a:p>
          <a:p>
            <a:endParaRPr lang="ru-RU" dirty="0"/>
          </a:p>
        </p:txBody>
      </p:sp>
      <p:pic>
        <p:nvPicPr>
          <p:cNvPr id="4" name="Picture 2">
            <a:extLst>
              <a:ext uri="{FF2B5EF4-FFF2-40B4-BE49-F238E27FC236}">
                <a16:creationId xmlns:a16="http://schemas.microsoft.com/office/drawing/2014/main" id="{8DB4FEE6-8C12-40C7-B6D1-321F57C82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000" y="3789000"/>
            <a:ext cx="9085263"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64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79D0-6E58-4F5C-8F5D-75CB1AB0D976}"/>
              </a:ext>
            </a:extLst>
          </p:cNvPr>
          <p:cNvSpPr>
            <a:spLocks noGrp="1"/>
          </p:cNvSpPr>
          <p:nvPr>
            <p:ph type="title"/>
          </p:nvPr>
        </p:nvSpPr>
        <p:spPr/>
        <p:txBody>
          <a:bodyPr/>
          <a:lstStyle/>
          <a:p>
            <a:r>
              <a:rPr lang="en-GB" dirty="0"/>
              <a:t>LSTM</a:t>
            </a:r>
            <a:endParaRPr lang="ru-RU" dirty="0"/>
          </a:p>
        </p:txBody>
      </p:sp>
      <p:sp>
        <p:nvSpPr>
          <p:cNvPr id="3" name="Content Placeholder 2">
            <a:extLst>
              <a:ext uri="{FF2B5EF4-FFF2-40B4-BE49-F238E27FC236}">
                <a16:creationId xmlns:a16="http://schemas.microsoft.com/office/drawing/2014/main" id="{9236A704-D16A-4291-A506-76951159AA42}"/>
              </a:ext>
            </a:extLst>
          </p:cNvPr>
          <p:cNvSpPr>
            <a:spLocks noGrp="1"/>
          </p:cNvSpPr>
          <p:nvPr>
            <p:ph idx="1"/>
          </p:nvPr>
        </p:nvSpPr>
        <p:spPr/>
        <p:txBody>
          <a:bodyPr/>
          <a:lstStyle/>
          <a:p>
            <a:pPr marL="457200" indent="-457200">
              <a:buAutoNum type="arabicPeriod"/>
            </a:pPr>
            <a:r>
              <a:rPr lang="ru-RU" sz="2400" dirty="0"/>
              <a:t>Текущий</a:t>
            </a:r>
            <a:r>
              <a:rPr lang="en-US" sz="2400" dirty="0"/>
              <a:t> </a:t>
            </a:r>
            <a:r>
              <a:rPr lang="ru-RU" sz="2400" dirty="0"/>
              <a:t>вход</a:t>
            </a:r>
            <a:r>
              <a:rPr lang="en-US" sz="2400" dirty="0"/>
              <a:t> </a:t>
            </a:r>
            <a:r>
              <a:rPr lang="en-US" sz="2400" i="1" dirty="0" err="1"/>
              <a:t>x</a:t>
            </a:r>
            <a:r>
              <a:rPr lang="en-US" sz="2400" i="1" baseline="-25000" dirty="0" err="1"/>
              <a:t>t</a:t>
            </a:r>
            <a:r>
              <a:rPr lang="en-US" sz="2400" baseline="-25000" dirty="0"/>
              <a:t> </a:t>
            </a:r>
            <a:r>
              <a:rPr lang="ru-RU" sz="2400" dirty="0"/>
              <a:t>и активации скрытого слоя на предыдущем такте</a:t>
            </a:r>
            <a:r>
              <a:rPr lang="en-US" sz="2400" dirty="0"/>
              <a:t> </a:t>
            </a:r>
            <a:r>
              <a:rPr lang="en-US" sz="2400" i="1" dirty="0"/>
              <a:t>h</a:t>
            </a:r>
            <a:r>
              <a:rPr lang="en-US" sz="2400" i="1" baseline="-25000" dirty="0"/>
              <a:t>t-</a:t>
            </a:r>
            <a:r>
              <a:rPr lang="en-US" sz="2400" baseline="-25000" dirty="0"/>
              <a:t>1</a:t>
            </a:r>
            <a:r>
              <a:rPr lang="en-US" sz="2400" i="1" baseline="-25000" dirty="0"/>
              <a:t> </a:t>
            </a:r>
            <a:r>
              <a:rPr lang="ru-RU" sz="2400" dirty="0"/>
              <a:t>подаются на вход нейросети «гипотезы» выход которой</a:t>
            </a:r>
            <a:r>
              <a:rPr lang="en-US" sz="2400" dirty="0"/>
              <a:t> </a:t>
            </a:r>
            <a:r>
              <a:rPr lang="ru-RU" sz="2400" dirty="0"/>
              <a:t>определяет текущее обновление значения ячейки памяти </a:t>
            </a:r>
            <a:r>
              <a:rPr lang="ru-RU" sz="2400" i="1" dirty="0"/>
              <a:t>С</a:t>
            </a:r>
            <a:r>
              <a:rPr lang="ru-RU" sz="2400" dirty="0"/>
              <a:t>.</a:t>
            </a:r>
          </a:p>
          <a:p>
            <a:pPr marL="457200" indent="-457200">
              <a:buFontTx/>
              <a:buAutoNum type="arabicPeriod"/>
            </a:pPr>
            <a:r>
              <a:rPr lang="ru-RU" sz="2400" dirty="0"/>
              <a:t>Текущий</a:t>
            </a:r>
            <a:r>
              <a:rPr lang="en-US" sz="2400" dirty="0"/>
              <a:t> </a:t>
            </a:r>
            <a:r>
              <a:rPr lang="ru-RU" sz="2400" dirty="0"/>
              <a:t>вход</a:t>
            </a:r>
            <a:r>
              <a:rPr lang="en-US" sz="2400" dirty="0"/>
              <a:t> </a:t>
            </a:r>
            <a:r>
              <a:rPr lang="en-US" sz="2400" i="1" dirty="0" err="1"/>
              <a:t>x</a:t>
            </a:r>
            <a:r>
              <a:rPr lang="en-US" sz="2400" i="1" baseline="-25000" dirty="0" err="1"/>
              <a:t>t</a:t>
            </a:r>
            <a:r>
              <a:rPr lang="en-US" sz="2400" baseline="-25000" dirty="0"/>
              <a:t> </a:t>
            </a:r>
            <a:r>
              <a:rPr lang="ru-RU" sz="2400" dirty="0"/>
              <a:t>и активации скрытого слоя на предыдущем такте</a:t>
            </a:r>
            <a:r>
              <a:rPr lang="en-US" sz="2400" dirty="0"/>
              <a:t> </a:t>
            </a:r>
            <a:r>
              <a:rPr lang="en-US" sz="2400" i="1" dirty="0"/>
              <a:t>h</a:t>
            </a:r>
            <a:r>
              <a:rPr lang="en-US" sz="2400" i="1" baseline="-25000" dirty="0"/>
              <a:t>t-</a:t>
            </a:r>
            <a:r>
              <a:rPr lang="en-US" sz="2400" baseline="-25000" dirty="0"/>
              <a:t>1</a:t>
            </a:r>
            <a:r>
              <a:rPr lang="en-US" sz="2400" i="1" baseline="-25000" dirty="0"/>
              <a:t> </a:t>
            </a:r>
            <a:r>
              <a:rPr lang="ru-RU" sz="2400" dirty="0"/>
              <a:t>подаются на вход нейросети «обновления» выход которой</a:t>
            </a:r>
            <a:r>
              <a:rPr lang="en-US" sz="2400" dirty="0"/>
              <a:t> </a:t>
            </a:r>
            <a:r>
              <a:rPr lang="ru-RU" sz="2400" dirty="0"/>
              <a:t>управляет затвором для обновленного значения ячейки памяти </a:t>
            </a:r>
            <a:r>
              <a:rPr lang="ru-RU" sz="2400" i="1" dirty="0"/>
              <a:t>С</a:t>
            </a:r>
            <a:r>
              <a:rPr lang="ru-RU" sz="2400" dirty="0"/>
              <a:t>.</a:t>
            </a:r>
          </a:p>
          <a:p>
            <a:pPr marL="457200" indent="-457200">
              <a:buAutoNum type="arabicPeriod"/>
            </a:pPr>
            <a:endParaRPr lang="ru-RU" sz="2400" baseline="-25000" dirty="0"/>
          </a:p>
        </p:txBody>
      </p:sp>
      <p:pic>
        <p:nvPicPr>
          <p:cNvPr id="5" name="Picture 2">
            <a:extLst>
              <a:ext uri="{FF2B5EF4-FFF2-40B4-BE49-F238E27FC236}">
                <a16:creationId xmlns:a16="http://schemas.microsoft.com/office/drawing/2014/main" id="{5F44D597-064B-471A-A649-6B50C2BA8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000" y="3789000"/>
            <a:ext cx="9142413"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661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79D0-6E58-4F5C-8F5D-75CB1AB0D976}"/>
              </a:ext>
            </a:extLst>
          </p:cNvPr>
          <p:cNvSpPr>
            <a:spLocks noGrp="1"/>
          </p:cNvSpPr>
          <p:nvPr>
            <p:ph type="title"/>
          </p:nvPr>
        </p:nvSpPr>
        <p:spPr/>
        <p:txBody>
          <a:bodyPr/>
          <a:lstStyle/>
          <a:p>
            <a:r>
              <a:rPr lang="en-GB" dirty="0"/>
              <a:t>LSTM</a:t>
            </a:r>
            <a:endParaRPr lang="ru-RU" dirty="0"/>
          </a:p>
        </p:txBody>
      </p:sp>
      <p:sp>
        <p:nvSpPr>
          <p:cNvPr id="3" name="Content Placeholder 2">
            <a:extLst>
              <a:ext uri="{FF2B5EF4-FFF2-40B4-BE49-F238E27FC236}">
                <a16:creationId xmlns:a16="http://schemas.microsoft.com/office/drawing/2014/main" id="{9236A704-D16A-4291-A506-76951159AA42}"/>
              </a:ext>
            </a:extLst>
          </p:cNvPr>
          <p:cNvSpPr>
            <a:spLocks noGrp="1"/>
          </p:cNvSpPr>
          <p:nvPr>
            <p:ph idx="1"/>
          </p:nvPr>
        </p:nvSpPr>
        <p:spPr/>
        <p:txBody>
          <a:bodyPr/>
          <a:lstStyle/>
          <a:p>
            <a:pPr marL="457200" indent="-457200">
              <a:buAutoNum type="arabicPeriod"/>
            </a:pPr>
            <a:r>
              <a:rPr lang="ru-RU" sz="2400" dirty="0"/>
              <a:t>Значение ячейки памяти </a:t>
            </a:r>
            <a:r>
              <a:rPr lang="ru-RU" sz="2400" i="1" dirty="0"/>
              <a:t>С</a:t>
            </a:r>
            <a:r>
              <a:rPr lang="ru-RU" sz="2400" dirty="0"/>
              <a:t> </a:t>
            </a:r>
            <a:r>
              <a:rPr lang="ru-RU" sz="2400" dirty="0" err="1"/>
              <a:t>с</a:t>
            </a:r>
            <a:r>
              <a:rPr lang="ru-RU" sz="2400" dirty="0"/>
              <a:t> предыдущего такта умножается на коэффициент «забвения».</a:t>
            </a:r>
          </a:p>
          <a:p>
            <a:pPr marL="457200" indent="-457200">
              <a:buAutoNum type="arabicPeriod"/>
            </a:pPr>
            <a:r>
              <a:rPr lang="ru-RU" sz="2400" dirty="0"/>
              <a:t>Результат предыдущего шага складывается с новым значением, прошедшим через затвор «обновления».</a:t>
            </a:r>
          </a:p>
        </p:txBody>
      </p:sp>
      <p:pic>
        <p:nvPicPr>
          <p:cNvPr id="6" name="Picture 2">
            <a:extLst>
              <a:ext uri="{FF2B5EF4-FFF2-40B4-BE49-F238E27FC236}">
                <a16:creationId xmlns:a16="http://schemas.microsoft.com/office/drawing/2014/main" id="{279CB9AC-E854-4BA4-A206-184758DCD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000" y="3624669"/>
            <a:ext cx="9142413"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577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79D0-6E58-4F5C-8F5D-75CB1AB0D976}"/>
              </a:ext>
            </a:extLst>
          </p:cNvPr>
          <p:cNvSpPr>
            <a:spLocks noGrp="1"/>
          </p:cNvSpPr>
          <p:nvPr>
            <p:ph type="title"/>
          </p:nvPr>
        </p:nvSpPr>
        <p:spPr/>
        <p:txBody>
          <a:bodyPr/>
          <a:lstStyle/>
          <a:p>
            <a:r>
              <a:rPr lang="en-GB" dirty="0"/>
              <a:t>LSTM</a:t>
            </a:r>
            <a:endParaRPr lang="ru-RU" dirty="0"/>
          </a:p>
        </p:txBody>
      </p:sp>
      <p:sp>
        <p:nvSpPr>
          <p:cNvPr id="3" name="Content Placeholder 2">
            <a:extLst>
              <a:ext uri="{FF2B5EF4-FFF2-40B4-BE49-F238E27FC236}">
                <a16:creationId xmlns:a16="http://schemas.microsoft.com/office/drawing/2014/main" id="{9236A704-D16A-4291-A506-76951159AA42}"/>
              </a:ext>
            </a:extLst>
          </p:cNvPr>
          <p:cNvSpPr>
            <a:spLocks noGrp="1"/>
          </p:cNvSpPr>
          <p:nvPr>
            <p:ph idx="1"/>
          </p:nvPr>
        </p:nvSpPr>
        <p:spPr/>
        <p:txBody>
          <a:bodyPr/>
          <a:lstStyle/>
          <a:p>
            <a:r>
              <a:rPr lang="ru-RU" dirty="0"/>
              <a:t>Текущий</a:t>
            </a:r>
            <a:r>
              <a:rPr lang="en-US" dirty="0"/>
              <a:t> </a:t>
            </a:r>
            <a:r>
              <a:rPr lang="ru-RU" dirty="0"/>
              <a:t>вход</a:t>
            </a:r>
            <a:r>
              <a:rPr lang="en-US" dirty="0"/>
              <a:t> </a:t>
            </a:r>
            <a:r>
              <a:rPr lang="en-US" i="1" dirty="0" err="1"/>
              <a:t>x</a:t>
            </a:r>
            <a:r>
              <a:rPr lang="en-US" i="1" baseline="-25000" dirty="0" err="1"/>
              <a:t>t</a:t>
            </a:r>
            <a:r>
              <a:rPr lang="en-US" baseline="-25000" dirty="0"/>
              <a:t> </a:t>
            </a:r>
            <a:r>
              <a:rPr lang="ru-RU" dirty="0"/>
              <a:t>и активации скрытого слоя на предыдущем такте</a:t>
            </a:r>
            <a:r>
              <a:rPr lang="en-US" dirty="0"/>
              <a:t> </a:t>
            </a:r>
            <a:r>
              <a:rPr lang="en-US" i="1" dirty="0"/>
              <a:t>h</a:t>
            </a:r>
            <a:r>
              <a:rPr lang="en-US" i="1" baseline="-25000" dirty="0"/>
              <a:t>t-</a:t>
            </a:r>
            <a:r>
              <a:rPr lang="en-US" baseline="-25000" dirty="0"/>
              <a:t>1</a:t>
            </a:r>
            <a:r>
              <a:rPr lang="en-US" i="1" baseline="-25000" dirty="0"/>
              <a:t> </a:t>
            </a:r>
            <a:r>
              <a:rPr lang="ru-RU" dirty="0"/>
              <a:t>подаются на вход нейросети «выходного затвора» выход которой</a:t>
            </a:r>
            <a:r>
              <a:rPr lang="en-US" dirty="0"/>
              <a:t> </a:t>
            </a:r>
            <a:r>
              <a:rPr lang="ru-RU" dirty="0"/>
              <a:t>определяет значение выхода элемента.</a:t>
            </a:r>
          </a:p>
          <a:p>
            <a:r>
              <a:rPr lang="ru-RU" b="1" dirty="0"/>
              <a:t>Значение выхода элемента не обязательно совпадает со значением хранимым в памяти!</a:t>
            </a:r>
          </a:p>
          <a:p>
            <a:pPr marL="457200" indent="-457200">
              <a:buAutoNum type="arabicPeriod"/>
            </a:pPr>
            <a:endParaRPr lang="ru-RU" baseline="-25000" dirty="0"/>
          </a:p>
        </p:txBody>
      </p:sp>
      <p:pic>
        <p:nvPicPr>
          <p:cNvPr id="5" name="Picture 2">
            <a:extLst>
              <a:ext uri="{FF2B5EF4-FFF2-40B4-BE49-F238E27FC236}">
                <a16:creationId xmlns:a16="http://schemas.microsoft.com/office/drawing/2014/main" id="{11ABEF59-5741-4A08-9273-08A681657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000" y="3789000"/>
            <a:ext cx="9142413"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245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79D0-6E58-4F5C-8F5D-75CB1AB0D976}"/>
              </a:ext>
            </a:extLst>
          </p:cNvPr>
          <p:cNvSpPr>
            <a:spLocks noGrp="1"/>
          </p:cNvSpPr>
          <p:nvPr>
            <p:ph type="title"/>
          </p:nvPr>
        </p:nvSpPr>
        <p:spPr/>
        <p:txBody>
          <a:bodyPr/>
          <a:lstStyle/>
          <a:p>
            <a:r>
              <a:rPr lang="ru-RU" dirty="0"/>
              <a:t>Повторение – мать ученья</a:t>
            </a:r>
          </a:p>
        </p:txBody>
      </p:sp>
      <p:sp>
        <p:nvSpPr>
          <p:cNvPr id="3" name="Content Placeholder 2">
            <a:extLst>
              <a:ext uri="{FF2B5EF4-FFF2-40B4-BE49-F238E27FC236}">
                <a16:creationId xmlns:a16="http://schemas.microsoft.com/office/drawing/2014/main" id="{9236A704-D16A-4291-A506-76951159AA42}"/>
              </a:ext>
            </a:extLst>
          </p:cNvPr>
          <p:cNvSpPr>
            <a:spLocks noGrp="1"/>
          </p:cNvSpPr>
          <p:nvPr>
            <p:ph idx="1"/>
          </p:nvPr>
        </p:nvSpPr>
        <p:spPr/>
        <p:txBody>
          <a:bodyPr/>
          <a:lstStyle/>
          <a:p>
            <a:endParaRPr lang="ru-RU"/>
          </a:p>
        </p:txBody>
      </p:sp>
      <p:pic>
        <p:nvPicPr>
          <p:cNvPr id="4" name="Picture 2">
            <a:extLst>
              <a:ext uri="{FF2B5EF4-FFF2-40B4-BE49-F238E27FC236}">
                <a16:creationId xmlns:a16="http://schemas.microsoft.com/office/drawing/2014/main" id="{94C59F2A-A713-4684-A4FC-185B521EB85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0620" y="1449000"/>
            <a:ext cx="8448559" cy="5148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9392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F475-E364-487E-B8C6-A51D7C5630B2}"/>
              </a:ext>
            </a:extLst>
          </p:cNvPr>
          <p:cNvSpPr>
            <a:spLocks noGrp="1"/>
          </p:cNvSpPr>
          <p:nvPr>
            <p:ph type="title"/>
          </p:nvPr>
        </p:nvSpPr>
        <p:spPr/>
        <p:txBody>
          <a:bodyPr/>
          <a:lstStyle/>
          <a:p>
            <a:r>
              <a:rPr lang="ru-RU" dirty="0"/>
              <a:t>Пример задачи</a:t>
            </a:r>
          </a:p>
        </p:txBody>
      </p:sp>
      <p:pic>
        <p:nvPicPr>
          <p:cNvPr id="7" name="Picture 2">
            <a:extLst>
              <a:ext uri="{FF2B5EF4-FFF2-40B4-BE49-F238E27FC236}">
                <a16:creationId xmlns:a16="http://schemas.microsoft.com/office/drawing/2014/main" id="{16538514-A86A-4133-B778-924855FFCE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50" t="45148" r="26161" b="48552"/>
          <a:stretch/>
        </p:blipFill>
        <p:spPr bwMode="auto">
          <a:xfrm>
            <a:off x="6910280" y="286855"/>
            <a:ext cx="4413372" cy="756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22FAEC0F-28B4-4E87-AEEE-BD67049ABE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839" t="67216" b="20184"/>
          <a:stretch/>
        </p:blipFill>
        <p:spPr bwMode="auto">
          <a:xfrm>
            <a:off x="7135576" y="5162985"/>
            <a:ext cx="4154730" cy="1513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04F69575-B6A7-439C-9288-25BD81CC3E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953" t="80743" b="7707"/>
          <a:stretch/>
        </p:blipFill>
        <p:spPr bwMode="auto">
          <a:xfrm>
            <a:off x="6969212" y="1357388"/>
            <a:ext cx="4295508" cy="1387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a:extLst>
              <a:ext uri="{FF2B5EF4-FFF2-40B4-BE49-F238E27FC236}">
                <a16:creationId xmlns:a16="http://schemas.microsoft.com/office/drawing/2014/main" id="{360395CF-5B9B-4F5C-8AC4-843EF4E230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44" t="79571" r="27847" b="5606"/>
          <a:stretch/>
        </p:blipFill>
        <p:spPr bwMode="auto">
          <a:xfrm>
            <a:off x="6910280" y="3069000"/>
            <a:ext cx="4146497" cy="178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Рисунок 7">
            <a:extLst>
              <a:ext uri="{FF2B5EF4-FFF2-40B4-BE49-F238E27FC236}">
                <a16:creationId xmlns:a16="http://schemas.microsoft.com/office/drawing/2014/main" id="{DAB2147A-B37D-404D-B88F-9876F670B99B}"/>
              </a:ext>
            </a:extLst>
          </p:cNvPr>
          <p:cNvPicPr>
            <a:picLocks noChangeAspect="1"/>
          </p:cNvPicPr>
          <p:nvPr/>
        </p:nvPicPr>
        <p:blipFill rotWithShape="1">
          <a:blip r:embed="rId3"/>
          <a:srcRect l="34168"/>
          <a:stretch/>
        </p:blipFill>
        <p:spPr>
          <a:xfrm>
            <a:off x="-24000" y="1989000"/>
            <a:ext cx="3075080" cy="4869000"/>
          </a:xfrm>
          <a:prstGeom prst="rect">
            <a:avLst/>
          </a:prstGeom>
        </p:spPr>
      </p:pic>
      <p:pic>
        <p:nvPicPr>
          <p:cNvPr id="4" name="Picture 2">
            <a:extLst>
              <a:ext uri="{FF2B5EF4-FFF2-40B4-BE49-F238E27FC236}">
                <a16:creationId xmlns:a16="http://schemas.microsoft.com/office/drawing/2014/main" id="{038308A6-5AFA-4760-8777-010360D12F6C}"/>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667" r="53970" b="39084"/>
          <a:stretch/>
        </p:blipFill>
        <p:spPr bwMode="auto">
          <a:xfrm>
            <a:off x="2496000" y="2050918"/>
            <a:ext cx="4148432" cy="322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565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E2F4-6EE0-41BA-BC50-C4FD0C24DE69}"/>
              </a:ext>
            </a:extLst>
          </p:cNvPr>
          <p:cNvSpPr>
            <a:spLocks noGrp="1"/>
          </p:cNvSpPr>
          <p:nvPr>
            <p:ph type="title"/>
          </p:nvPr>
        </p:nvSpPr>
        <p:spPr/>
        <p:txBody>
          <a:bodyPr/>
          <a:lstStyle/>
          <a:p>
            <a:r>
              <a:rPr lang="en-US" dirty="0"/>
              <a:t>Google's Neural Machine Translation System</a:t>
            </a:r>
            <a:endParaRPr lang="ru-RU" dirty="0"/>
          </a:p>
        </p:txBody>
      </p:sp>
      <p:pic>
        <p:nvPicPr>
          <p:cNvPr id="4" name="Picture 3">
            <a:extLst>
              <a:ext uri="{FF2B5EF4-FFF2-40B4-BE49-F238E27FC236}">
                <a16:creationId xmlns:a16="http://schemas.microsoft.com/office/drawing/2014/main" id="{C9A3DEAB-4964-4F08-8F30-C1EAE89C120D}"/>
              </a:ext>
            </a:extLst>
          </p:cNvPr>
          <p:cNvPicPr>
            <a:picLocks noChangeAspect="1"/>
          </p:cNvPicPr>
          <p:nvPr/>
        </p:nvPicPr>
        <p:blipFill>
          <a:blip r:embed="rId2"/>
          <a:stretch>
            <a:fillRect/>
          </a:stretch>
        </p:blipFill>
        <p:spPr>
          <a:xfrm>
            <a:off x="107422" y="1629000"/>
            <a:ext cx="7898912" cy="4140000"/>
          </a:xfrm>
          <a:prstGeom prst="rect">
            <a:avLst/>
          </a:prstGeom>
        </p:spPr>
      </p:pic>
      <p:pic>
        <p:nvPicPr>
          <p:cNvPr id="5" name="Picture 4">
            <a:extLst>
              <a:ext uri="{FF2B5EF4-FFF2-40B4-BE49-F238E27FC236}">
                <a16:creationId xmlns:a16="http://schemas.microsoft.com/office/drawing/2014/main" id="{5BB714C1-579B-4BEF-976F-4D81E67D86AF}"/>
              </a:ext>
            </a:extLst>
          </p:cNvPr>
          <p:cNvPicPr>
            <a:picLocks noChangeAspect="1"/>
          </p:cNvPicPr>
          <p:nvPr/>
        </p:nvPicPr>
        <p:blipFill>
          <a:blip r:embed="rId3"/>
          <a:stretch>
            <a:fillRect/>
          </a:stretch>
        </p:blipFill>
        <p:spPr>
          <a:xfrm>
            <a:off x="8037146" y="2529000"/>
            <a:ext cx="4154854" cy="2700000"/>
          </a:xfrm>
          <a:prstGeom prst="rect">
            <a:avLst/>
          </a:prstGeom>
        </p:spPr>
      </p:pic>
      <p:sp>
        <p:nvSpPr>
          <p:cNvPr id="6" name="Rectangle 5">
            <a:extLst>
              <a:ext uri="{FF2B5EF4-FFF2-40B4-BE49-F238E27FC236}">
                <a16:creationId xmlns:a16="http://schemas.microsoft.com/office/drawing/2014/main" id="{68EEB5DB-69F1-4E28-9B96-32D456DA658F}"/>
              </a:ext>
            </a:extLst>
          </p:cNvPr>
          <p:cNvSpPr/>
          <p:nvPr/>
        </p:nvSpPr>
        <p:spPr>
          <a:xfrm>
            <a:off x="0" y="6582544"/>
            <a:ext cx="11496000" cy="246221"/>
          </a:xfrm>
          <a:prstGeom prst="rect">
            <a:avLst/>
          </a:prstGeom>
        </p:spPr>
        <p:txBody>
          <a:bodyPr wrap="square">
            <a:spAutoFit/>
          </a:bodyPr>
          <a:lstStyle/>
          <a:p>
            <a:r>
              <a:rPr lang="en-US" sz="1000" dirty="0"/>
              <a:t>Google's Neural Machine Translation System: Bridging the Gap between Human and Machine Translation </a:t>
            </a:r>
            <a:r>
              <a:rPr lang="en-US" sz="1000" dirty="0">
                <a:hlinkClick r:id="rId4"/>
              </a:rPr>
              <a:t>https://arxiv.org/abs/1609.08144</a:t>
            </a:r>
            <a:r>
              <a:rPr lang="en-US" sz="1000" dirty="0"/>
              <a:t> , Mon, 26 Sep 2016</a:t>
            </a:r>
          </a:p>
        </p:txBody>
      </p:sp>
    </p:spTree>
    <p:extLst>
      <p:ext uri="{BB962C8B-B14F-4D97-AF65-F5344CB8AC3E}">
        <p14:creationId xmlns:p14="http://schemas.microsoft.com/office/powerpoint/2010/main" val="260837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Применение </a:t>
            </a:r>
            <a:r>
              <a:rPr lang="en-GB" dirty="0"/>
              <a:t>LSTM </a:t>
            </a:r>
            <a:r>
              <a:rPr lang="ru-RU" dirty="0"/>
              <a:t>для посимвольного предсказания текста</a:t>
            </a:r>
          </a:p>
        </p:txBody>
      </p:sp>
      <p:sp>
        <p:nvSpPr>
          <p:cNvPr id="5" name="Subtitle 4"/>
          <p:cNvSpPr>
            <a:spLocks noGrp="1"/>
          </p:cNvSpPr>
          <p:nvPr>
            <p:ph type="subTitle" idx="1"/>
          </p:nvPr>
        </p:nvSpPr>
        <p:spPr/>
        <p:txBody>
          <a:bodyPr/>
          <a:lstStyle/>
          <a:p>
            <a:r>
              <a:rPr lang="ru-RU" dirty="0"/>
              <a:t>с использованием </a:t>
            </a:r>
            <a:r>
              <a:rPr lang="en-GB" dirty="0" err="1"/>
              <a:t>TensorFlow</a:t>
            </a:r>
            <a:endParaRPr lang="ru-RU" dirty="0"/>
          </a:p>
        </p:txBody>
      </p:sp>
    </p:spTree>
    <p:extLst>
      <p:ext uri="{BB962C8B-B14F-4D97-AF65-F5344CB8AC3E}">
        <p14:creationId xmlns:p14="http://schemas.microsoft.com/office/powerpoint/2010/main" val="384444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2529B-8079-4295-BBAA-DD1727D212AD}"/>
              </a:ext>
            </a:extLst>
          </p:cNvPr>
          <p:cNvSpPr>
            <a:spLocks noGrp="1"/>
          </p:cNvSpPr>
          <p:nvPr>
            <p:ph type="title"/>
          </p:nvPr>
        </p:nvSpPr>
        <p:spPr/>
        <p:txBody>
          <a:bodyPr/>
          <a:lstStyle/>
          <a:p>
            <a:r>
              <a:rPr lang="en-US" dirty="0"/>
              <a:t>About </a:t>
            </a:r>
            <a:r>
              <a:rPr lang="en-US" dirty="0" err="1"/>
              <a:t>TensorFlow</a:t>
            </a:r>
            <a:endParaRPr lang="ru-RU" dirty="0"/>
          </a:p>
        </p:txBody>
      </p:sp>
      <p:sp>
        <p:nvSpPr>
          <p:cNvPr id="5" name="Text Placeholder 4">
            <a:extLst>
              <a:ext uri="{FF2B5EF4-FFF2-40B4-BE49-F238E27FC236}">
                <a16:creationId xmlns:a16="http://schemas.microsoft.com/office/drawing/2014/main" id="{951E9E4D-FB30-4427-979A-A3333E35364F}"/>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err="1"/>
              <a:t>TensorFlow</a:t>
            </a:r>
            <a:r>
              <a:rPr lang="en-US" dirty="0"/>
              <a:t>™ is an open source software library for numerical computation using data flow graphs.</a:t>
            </a:r>
          </a:p>
          <a:p>
            <a:pPr marL="342900" indent="-342900">
              <a:buFont typeface="Arial" panose="020B0604020202020204" pitchFamily="34" charset="0"/>
              <a:buChar char="•"/>
            </a:pPr>
            <a:r>
              <a:rPr lang="en-US" dirty="0"/>
              <a:t>Nodes in the graph represent mathematical operations, while the graph edges represent the multidimensional data arrays (tensors) communicated between them. </a:t>
            </a:r>
          </a:p>
          <a:p>
            <a:pPr marL="342900" indent="-342900">
              <a:buFont typeface="Arial" panose="020B0604020202020204" pitchFamily="34" charset="0"/>
              <a:buChar char="•"/>
            </a:pPr>
            <a:r>
              <a:rPr lang="en-US" dirty="0"/>
              <a:t>The flexible architecture allows you to deploy computation to one or more CPUs or GPUs in a desktop, server, or mobile device with a single API</a:t>
            </a:r>
          </a:p>
          <a:p>
            <a:pPr marL="342900" indent="-342900">
              <a:buFont typeface="Arial" panose="020B0604020202020204" pitchFamily="34" charset="0"/>
              <a:buChar char="•"/>
            </a:pPr>
            <a:r>
              <a:rPr lang="en-US" dirty="0" err="1"/>
              <a:t>TensorFlow</a:t>
            </a:r>
            <a:r>
              <a:rPr lang="en-US" dirty="0"/>
              <a:t> was originally developed by researchers and engineers working on the Google Brain Team within Google's Machine Intelligence research organization for the purposes of conducting machine learning and deep neural networks research, but the system is general enough to be applicable in a wide variety of other domains as well.</a:t>
            </a:r>
            <a:endParaRPr lang="ru-RU" dirty="0"/>
          </a:p>
        </p:txBody>
      </p:sp>
      <p:pic>
        <p:nvPicPr>
          <p:cNvPr id="1026" name="Picture 2" descr="@tensorflow">
            <a:extLst>
              <a:ext uri="{FF2B5EF4-FFF2-40B4-BE49-F238E27FC236}">
                <a16:creationId xmlns:a16="http://schemas.microsoft.com/office/drawing/2014/main" id="{0D4ADF29-5CBD-40F2-901A-36827CEAC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6000" y="5229000"/>
            <a:ext cx="1545000" cy="15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643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0A40-C441-4C41-B3BA-F058168B6A31}"/>
              </a:ext>
            </a:extLst>
          </p:cNvPr>
          <p:cNvSpPr>
            <a:spLocks noGrp="1"/>
          </p:cNvSpPr>
          <p:nvPr>
            <p:ph type="title"/>
          </p:nvPr>
        </p:nvSpPr>
        <p:spPr/>
        <p:txBody>
          <a:bodyPr/>
          <a:lstStyle/>
          <a:p>
            <a:r>
              <a:rPr lang="en-US" b="1" dirty="0"/>
              <a:t>Udacity Deep Learning</a:t>
            </a:r>
            <a:endParaRPr lang="ru-RU" dirty="0"/>
          </a:p>
        </p:txBody>
      </p:sp>
      <p:sp>
        <p:nvSpPr>
          <p:cNvPr id="3" name="Text Placeholder 2">
            <a:extLst>
              <a:ext uri="{FF2B5EF4-FFF2-40B4-BE49-F238E27FC236}">
                <a16:creationId xmlns:a16="http://schemas.microsoft.com/office/drawing/2014/main" id="{B31576A7-ADDE-48A8-899C-D45CA8A566F1}"/>
              </a:ext>
            </a:extLst>
          </p:cNvPr>
          <p:cNvSpPr>
            <a:spLocks noGrp="1"/>
          </p:cNvSpPr>
          <p:nvPr>
            <p:ph type="body" sz="quarter" idx="10"/>
          </p:nvPr>
        </p:nvSpPr>
        <p:spPr/>
        <p:txBody>
          <a:bodyPr/>
          <a:lstStyle/>
          <a:p>
            <a:endParaRPr lang="en-GB" dirty="0"/>
          </a:p>
          <a:p>
            <a:r>
              <a:rPr lang="en-US" dirty="0">
                <a:hlinkClick r:id="rId3"/>
              </a:rPr>
              <a:t>https://www.udacity.com/course/deep-learning--ud730</a:t>
            </a:r>
          </a:p>
          <a:p>
            <a:endParaRPr lang="en-US" dirty="0">
              <a:hlinkClick r:id="rId3"/>
            </a:endParaRPr>
          </a:p>
          <a:p>
            <a:r>
              <a:rPr lang="en-US" b="1" dirty="0"/>
              <a:t>Assignment 6 - </a:t>
            </a:r>
            <a:endParaRPr lang="en-US" dirty="0">
              <a:hlinkClick r:id="rId3"/>
            </a:endParaRPr>
          </a:p>
          <a:p>
            <a:r>
              <a:rPr lang="en-US" dirty="0">
                <a:hlinkClick r:id="rId3"/>
              </a:rPr>
              <a:t>https://github.com/tensorflow/tensorflow/blob/master/tensorflow/examples/udacity/6_lstm.ipynb</a:t>
            </a:r>
            <a:r>
              <a:rPr lang="en-US" dirty="0"/>
              <a:t> </a:t>
            </a:r>
            <a:endParaRPr lang="ru-RU" dirty="0"/>
          </a:p>
        </p:txBody>
      </p:sp>
    </p:spTree>
    <p:extLst>
      <p:ext uri="{BB962C8B-B14F-4D97-AF65-F5344CB8AC3E}">
        <p14:creationId xmlns:p14="http://schemas.microsoft.com/office/powerpoint/2010/main" val="103224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a:t>Рекуррентные нейронные сети и анализ последовательностей</a:t>
            </a:r>
            <a:endParaRPr lang="ru-RU" dirty="0">
              <a:effectLst/>
            </a:endParaRPr>
          </a:p>
        </p:txBody>
      </p:sp>
      <p:sp>
        <p:nvSpPr>
          <p:cNvPr id="3" name="Subtitle 2"/>
          <p:cNvSpPr>
            <a:spLocks noGrp="1"/>
          </p:cNvSpPr>
          <p:nvPr>
            <p:ph type="subTitle" idx="1"/>
          </p:nvPr>
        </p:nvSpPr>
        <p:spPr/>
        <p:txBody>
          <a:bodyPr/>
          <a:lstStyle/>
          <a:p>
            <a:r>
              <a:rPr lang="ru-RU" dirty="0"/>
              <a:t>Михаил Бурцев,</a:t>
            </a:r>
          </a:p>
          <a:p>
            <a:r>
              <a:rPr lang="en-GB" dirty="0"/>
              <a:t>iPavlov.ai</a:t>
            </a:r>
            <a:r>
              <a:rPr lang="en-US" dirty="0"/>
              <a:t>, </a:t>
            </a:r>
            <a:r>
              <a:rPr lang="ru-RU" dirty="0"/>
              <a:t>МФТИ</a:t>
            </a:r>
          </a:p>
        </p:txBody>
      </p:sp>
      <p:pic>
        <p:nvPicPr>
          <p:cNvPr id="5" name="Picture 4"/>
          <p:cNvPicPr>
            <a:picLocks noChangeAspect="1"/>
          </p:cNvPicPr>
          <p:nvPr/>
        </p:nvPicPr>
        <p:blipFill>
          <a:blip r:embed="rId2"/>
          <a:stretch>
            <a:fillRect/>
          </a:stretch>
        </p:blipFill>
        <p:spPr>
          <a:xfrm>
            <a:off x="631187" y="729000"/>
            <a:ext cx="2421811" cy="786338"/>
          </a:xfrm>
          <a:prstGeom prst="rect">
            <a:avLst/>
          </a:prstGeom>
        </p:spPr>
      </p:pic>
    </p:spTree>
    <p:extLst>
      <p:ext uri="{BB962C8B-B14F-4D97-AF65-F5344CB8AC3E}">
        <p14:creationId xmlns:p14="http://schemas.microsoft.com/office/powerpoint/2010/main" val="11379355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b="1" dirty="0"/>
              <a:t>Udacity Deep Learning</a:t>
            </a:r>
          </a:p>
          <a:p>
            <a:pPr lvl="1"/>
            <a:r>
              <a:rPr lang="en-US" dirty="0">
                <a:hlinkClick r:id="rId2"/>
              </a:rPr>
              <a:t>https://www.udacity.com/course/deep-learning--ud730</a:t>
            </a:r>
            <a:endParaRPr lang="en-US" dirty="0"/>
          </a:p>
          <a:p>
            <a:r>
              <a:rPr lang="en-US" dirty="0"/>
              <a:t>Olah, Christopher. "Understanding lstm networks." </a:t>
            </a:r>
            <a:r>
              <a:rPr lang="en-US" i="1" dirty="0"/>
              <a:t>GITHUB blog, posted on August</a:t>
            </a:r>
            <a:r>
              <a:rPr lang="en-US" dirty="0"/>
              <a:t> 27 (2015): 2015.</a:t>
            </a:r>
            <a:endParaRPr lang="en-US" dirty="0">
              <a:hlinkClick r:id="rId3"/>
            </a:endParaRPr>
          </a:p>
          <a:p>
            <a:pPr lvl="1"/>
            <a:r>
              <a:rPr lang="ru-RU" dirty="0">
                <a:hlinkClick r:id="rId3"/>
              </a:rPr>
              <a:t>https://colah.github.io/posts/2015-08-Understanding-LSTMs/</a:t>
            </a:r>
            <a:r>
              <a:rPr lang="en-GB" dirty="0"/>
              <a:t> </a:t>
            </a:r>
          </a:p>
          <a:p>
            <a:r>
              <a:rPr lang="en-US" dirty="0"/>
              <a:t>Goodfellow, Ian, Yoshua Bengio, and Aaron Courville. </a:t>
            </a:r>
            <a:r>
              <a:rPr lang="en-US" i="1" dirty="0"/>
              <a:t>Deep learning</a:t>
            </a:r>
            <a:r>
              <a:rPr lang="en-US" dirty="0"/>
              <a:t>. MIT Press, 2016.</a:t>
            </a:r>
          </a:p>
          <a:p>
            <a:pPr lvl="1"/>
            <a:r>
              <a:rPr lang="en-US" dirty="0">
                <a:hlinkClick r:id="rId4"/>
              </a:rPr>
              <a:t>https://github.com/janishar/mit-deep-learning-book-pdf</a:t>
            </a:r>
            <a:r>
              <a:rPr lang="en-US" dirty="0"/>
              <a:t> </a:t>
            </a:r>
            <a:endParaRPr lang="ru-RU" dirty="0"/>
          </a:p>
          <a:p>
            <a:pPr lvl="1"/>
            <a:endParaRPr lang="en-US" dirty="0"/>
          </a:p>
        </p:txBody>
      </p:sp>
    </p:spTree>
    <p:extLst>
      <p:ext uri="{BB962C8B-B14F-4D97-AF65-F5344CB8AC3E}">
        <p14:creationId xmlns:p14="http://schemas.microsoft.com/office/powerpoint/2010/main" val="1105045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Рекуррентные нейронные сети и анализ последовательностей</a:t>
            </a:r>
          </a:p>
        </p:txBody>
      </p:sp>
      <p:sp>
        <p:nvSpPr>
          <p:cNvPr id="5" name="Subtitle 4"/>
          <p:cNvSpPr>
            <a:spLocks noGrp="1"/>
          </p:cNvSpPr>
          <p:nvPr>
            <p:ph type="subTitle" idx="1"/>
          </p:nvPr>
        </p:nvSpPr>
        <p:spPr/>
        <p:txBody>
          <a:bodyPr/>
          <a:lstStyle/>
          <a:p>
            <a:r>
              <a:rPr lang="ru-RU" dirty="0"/>
              <a:t>Михаил Бурцев,</a:t>
            </a:r>
          </a:p>
          <a:p>
            <a:r>
              <a:rPr lang="en-GB" dirty="0"/>
              <a:t>iPavlov.ai</a:t>
            </a:r>
            <a:r>
              <a:rPr lang="en-US" dirty="0"/>
              <a:t>, </a:t>
            </a:r>
            <a:r>
              <a:rPr lang="ru-RU" dirty="0"/>
              <a:t>МФТИ</a:t>
            </a:r>
          </a:p>
          <a:p>
            <a:endParaRPr lang="ru-RU" dirty="0"/>
          </a:p>
        </p:txBody>
      </p:sp>
    </p:spTree>
    <p:extLst>
      <p:ext uri="{BB962C8B-B14F-4D97-AF65-F5344CB8AC3E}">
        <p14:creationId xmlns:p14="http://schemas.microsoft.com/office/powerpoint/2010/main" val="359698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ED4143-69B2-4339-87C6-F9B014BF165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524000" y="2063355"/>
            <a:ext cx="5876508" cy="4175415"/>
          </a:xfrm>
          <a:prstGeom prst="rect">
            <a:avLst/>
          </a:prstGeom>
        </p:spPr>
      </p:pic>
      <p:sp>
        <p:nvSpPr>
          <p:cNvPr id="7" name="Title 1"/>
          <p:cNvSpPr txBox="1">
            <a:spLocks/>
          </p:cNvSpPr>
          <p:nvPr/>
        </p:nvSpPr>
        <p:spPr>
          <a:xfrm>
            <a:off x="1613756" y="25182"/>
            <a:ext cx="8964488" cy="160361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accent1">
                    <a:lumMod val="75000"/>
                  </a:schemeClr>
                </a:solidFill>
                <a:latin typeface="+mj-lt"/>
                <a:ea typeface="+mj-ea"/>
                <a:cs typeface="+mj-cs"/>
              </a:defRPr>
            </a:lvl1pPr>
          </a:lstStyle>
          <a:p>
            <a:pPr algn="l"/>
            <a:r>
              <a:rPr lang="en-US" dirty="0">
                <a:solidFill>
                  <a:srgbClr val="D6BD00"/>
                </a:solidFill>
              </a:rPr>
              <a:t>Neural Networks and </a:t>
            </a:r>
            <a:br>
              <a:rPr lang="en-US" dirty="0">
                <a:solidFill>
                  <a:srgbClr val="254AA5"/>
                </a:solidFill>
              </a:rPr>
            </a:br>
            <a:r>
              <a:rPr lang="en-US" dirty="0">
                <a:solidFill>
                  <a:srgbClr val="254AA5"/>
                </a:solidFill>
              </a:rPr>
              <a:t>Deep Learning Lab</a:t>
            </a:r>
            <a:endParaRPr lang="ru-RU" dirty="0">
              <a:solidFill>
                <a:srgbClr val="254AA5"/>
              </a:solidFill>
            </a:endParaRPr>
          </a:p>
        </p:txBody>
      </p:sp>
      <p:sp>
        <p:nvSpPr>
          <p:cNvPr id="8" name="Oval 7">
            <a:extLst>
              <a:ext uri="{FF2B5EF4-FFF2-40B4-BE49-F238E27FC236}">
                <a16:creationId xmlns:a16="http://schemas.microsoft.com/office/drawing/2014/main" id="{8A462AB0-5D13-49F6-920C-03CA1E2C14B2}"/>
              </a:ext>
            </a:extLst>
          </p:cNvPr>
          <p:cNvSpPr/>
          <p:nvPr/>
        </p:nvSpPr>
        <p:spPr>
          <a:xfrm>
            <a:off x="5643595" y="3817098"/>
            <a:ext cx="1440160" cy="667926"/>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ru-RU"/>
          </a:p>
        </p:txBody>
      </p:sp>
      <p:pic>
        <p:nvPicPr>
          <p:cNvPr id="2050" name="Picture 2" descr="Image may contain: 1 person, sitting">
            <a:extLst>
              <a:ext uri="{FF2B5EF4-FFF2-40B4-BE49-F238E27FC236}">
                <a16:creationId xmlns:a16="http://schemas.microsoft.com/office/drawing/2014/main" id="{251BA947-2F7F-4139-B466-DBE9D6F50D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85" r="4262" b="32181"/>
          <a:stretch/>
        </p:blipFill>
        <p:spPr bwMode="auto">
          <a:xfrm>
            <a:off x="6456040" y="1870376"/>
            <a:ext cx="4032448"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Brutsev\Desktop\Science\projects\NSDL\GRC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3" y="4437112"/>
            <a:ext cx="1901665" cy="201622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4" descr="Image result for mipt logo">
            <a:extLst>
              <a:ext uri="{FF2B5EF4-FFF2-40B4-BE49-F238E27FC236}">
                <a16:creationId xmlns:a16="http://schemas.microsoft.com/office/drawing/2014/main" id="{B4680A83-CCDB-446B-8387-1211A05CCD8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838" t="18097" r="10625" b="18097"/>
          <a:stretch/>
        </p:blipFill>
        <p:spPr bwMode="auto">
          <a:xfrm>
            <a:off x="6960096" y="182420"/>
            <a:ext cx="2736304" cy="1192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06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0F38878-4BCF-4A10-8E79-89A8413FA675}"/>
              </a:ext>
            </a:extLst>
          </p:cNvPr>
          <p:cNvPicPr>
            <a:picLocks noChangeAspect="1"/>
          </p:cNvPicPr>
          <p:nvPr/>
        </p:nvPicPr>
        <p:blipFill rotWithShape="1">
          <a:blip r:embed="rId2"/>
          <a:srcRect t="12514"/>
          <a:stretch/>
        </p:blipFill>
        <p:spPr>
          <a:xfrm>
            <a:off x="1524000" y="1677706"/>
            <a:ext cx="9144000" cy="4484453"/>
          </a:xfrm>
          <a:prstGeom prst="rect">
            <a:avLst/>
          </a:prstGeom>
        </p:spPr>
      </p:pic>
      <p:sp>
        <p:nvSpPr>
          <p:cNvPr id="18" name="Rectangle 17">
            <a:extLst>
              <a:ext uri="{FF2B5EF4-FFF2-40B4-BE49-F238E27FC236}">
                <a16:creationId xmlns:a16="http://schemas.microsoft.com/office/drawing/2014/main" id="{6B31AD68-E9DC-4447-A015-A925E0DCAFAF}"/>
              </a:ext>
            </a:extLst>
          </p:cNvPr>
          <p:cNvSpPr/>
          <p:nvPr/>
        </p:nvSpPr>
        <p:spPr>
          <a:xfrm>
            <a:off x="4145634" y="747489"/>
            <a:ext cx="4731045" cy="1029834"/>
          </a:xfrm>
          <a:prstGeom prst="rect">
            <a:avLst/>
          </a:prstGeom>
        </p:spPr>
        <p:txBody>
          <a:bodyPr wrap="square" anchor="b">
            <a:spAutoFit/>
          </a:bodyPr>
          <a:lstStyle/>
          <a:p>
            <a:pPr algn="ctr"/>
            <a:r>
              <a:rPr lang="fr-FR" sz="6092" dirty="0">
                <a:solidFill>
                  <a:srgbClr val="0B5394"/>
                </a:solidFill>
                <a:latin typeface="Open Sans"/>
              </a:rPr>
              <a:t>convai</a:t>
            </a:r>
            <a:r>
              <a:rPr lang="fr-FR" sz="6092" dirty="0">
                <a:solidFill>
                  <a:srgbClr val="000000"/>
                </a:solidFill>
                <a:latin typeface="Open Sans"/>
              </a:rPr>
              <a:t>.</a:t>
            </a:r>
            <a:r>
              <a:rPr lang="fr-FR" sz="6092" dirty="0">
                <a:solidFill>
                  <a:srgbClr val="F1C232"/>
                </a:solidFill>
                <a:latin typeface="Open Sans"/>
              </a:rPr>
              <a:t>io</a:t>
            </a:r>
            <a:endParaRPr lang="ru-RU" sz="1662" dirty="0"/>
          </a:p>
        </p:txBody>
      </p:sp>
      <p:sp>
        <p:nvSpPr>
          <p:cNvPr id="19" name="Rectangle 18">
            <a:extLst>
              <a:ext uri="{FF2B5EF4-FFF2-40B4-BE49-F238E27FC236}">
                <a16:creationId xmlns:a16="http://schemas.microsoft.com/office/drawing/2014/main" id="{DD3EEAE6-1E6E-4A54-960E-F1318F28AC5F}"/>
              </a:ext>
            </a:extLst>
          </p:cNvPr>
          <p:cNvSpPr/>
          <p:nvPr/>
        </p:nvSpPr>
        <p:spPr>
          <a:xfrm>
            <a:off x="1800958" y="1073887"/>
            <a:ext cx="3408112" cy="546945"/>
          </a:xfrm>
          <a:prstGeom prst="rect">
            <a:avLst/>
          </a:prstGeom>
        </p:spPr>
        <p:txBody>
          <a:bodyPr wrap="none">
            <a:spAutoFit/>
          </a:bodyPr>
          <a:lstStyle/>
          <a:p>
            <a:r>
              <a:rPr lang="en-US" sz="2954" dirty="0"/>
              <a:t>Lead co-organizer  </a:t>
            </a:r>
            <a:endParaRPr lang="ru-RU" sz="2954" dirty="0"/>
          </a:p>
        </p:txBody>
      </p:sp>
      <p:pic>
        <p:nvPicPr>
          <p:cNvPr id="8" name="Picture 7" descr="A picture containing screenshot&#10;&#10;Description generated with very high confidence">
            <a:extLst>
              <a:ext uri="{FF2B5EF4-FFF2-40B4-BE49-F238E27FC236}">
                <a16:creationId xmlns:a16="http://schemas.microsoft.com/office/drawing/2014/main" id="{146CCF25-279A-4725-ACF1-C567744D2D55}"/>
              </a:ext>
            </a:extLst>
          </p:cNvPr>
          <p:cNvPicPr>
            <a:picLocks noChangeAspect="1"/>
          </p:cNvPicPr>
          <p:nvPr/>
        </p:nvPicPr>
        <p:blipFill rotWithShape="1">
          <a:blip r:embed="rId3">
            <a:extLst>
              <a:ext uri="{28A0092B-C50C-407E-A947-70E740481C1C}">
                <a14:useLocalDpi xmlns:a14="http://schemas.microsoft.com/office/drawing/2010/main" val="0"/>
              </a:ext>
            </a:extLst>
          </a:blip>
          <a:srcRect l="3565" t="56642" r="8073" b="19699"/>
          <a:stretch/>
        </p:blipFill>
        <p:spPr>
          <a:xfrm>
            <a:off x="1524000" y="3212977"/>
            <a:ext cx="9144000" cy="1672299"/>
          </a:xfrm>
          <a:prstGeom prst="rect">
            <a:avLst/>
          </a:prstGeom>
        </p:spPr>
      </p:pic>
      <p:sp>
        <p:nvSpPr>
          <p:cNvPr id="9" name="Oval 8">
            <a:extLst>
              <a:ext uri="{FF2B5EF4-FFF2-40B4-BE49-F238E27FC236}">
                <a16:creationId xmlns:a16="http://schemas.microsoft.com/office/drawing/2014/main" id="{449581B7-22E4-4C87-946B-0E9D11F46B7D}"/>
              </a:ext>
            </a:extLst>
          </p:cNvPr>
          <p:cNvSpPr/>
          <p:nvPr/>
        </p:nvSpPr>
        <p:spPr>
          <a:xfrm>
            <a:off x="5735960" y="3498274"/>
            <a:ext cx="4464496" cy="151216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946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10;&#10;Description generated with very high confidence">
            <a:extLst>
              <a:ext uri="{FF2B5EF4-FFF2-40B4-BE49-F238E27FC236}">
                <a16:creationId xmlns:a16="http://schemas.microsoft.com/office/drawing/2014/main" id="{36DFA63E-5CFC-4CA8-BED0-7B40F37D584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608013"/>
            <a:ext cx="5903913" cy="5697537"/>
          </a:xfrm>
          <a:prstGeom prst="rect">
            <a:avLst/>
          </a:prstGeom>
        </p:spPr>
      </p:pic>
      <p:pic>
        <p:nvPicPr>
          <p:cNvPr id="6" name="Picture 5" descr="A picture containing text&#10;&#10;Description generated with high confidence">
            <a:extLst>
              <a:ext uri="{FF2B5EF4-FFF2-40B4-BE49-F238E27FC236}">
                <a16:creationId xmlns:a16="http://schemas.microsoft.com/office/drawing/2014/main" id="{B1257DD6-768E-4322-99CE-6C9E436B6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141" y="244065"/>
            <a:ext cx="3288025" cy="3477086"/>
          </a:xfrm>
          <a:prstGeom prst="rect">
            <a:avLst/>
          </a:prstGeom>
        </p:spPr>
      </p:pic>
      <p:pic>
        <p:nvPicPr>
          <p:cNvPr id="8" name="Picture 7" descr="A close up of a map&#10;&#10;Description generated with high confidence">
            <a:extLst>
              <a:ext uri="{FF2B5EF4-FFF2-40B4-BE49-F238E27FC236}">
                <a16:creationId xmlns:a16="http://schemas.microsoft.com/office/drawing/2014/main" id="{B8609C77-3778-4D98-AF21-D35CACD9D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2249" y="4806268"/>
            <a:ext cx="3313986" cy="1728192"/>
          </a:xfrm>
          <a:prstGeom prst="rect">
            <a:avLst/>
          </a:prstGeom>
        </p:spPr>
      </p:pic>
      <p:pic>
        <p:nvPicPr>
          <p:cNvPr id="10" name="Picture 9">
            <a:extLst>
              <a:ext uri="{FF2B5EF4-FFF2-40B4-BE49-F238E27FC236}">
                <a16:creationId xmlns:a16="http://schemas.microsoft.com/office/drawing/2014/main" id="{F21D8421-8003-439E-B0AC-B76A7A286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6200" y="3789040"/>
            <a:ext cx="1656184" cy="920102"/>
          </a:xfrm>
          <a:prstGeom prst="rect">
            <a:avLst/>
          </a:prstGeom>
        </p:spPr>
      </p:pic>
    </p:spTree>
    <p:extLst>
      <p:ext uri="{BB962C8B-B14F-4D97-AF65-F5344CB8AC3E}">
        <p14:creationId xmlns:p14="http://schemas.microsoft.com/office/powerpoint/2010/main" val="2094465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332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dirty="0"/>
              <a:t>Теория </a:t>
            </a:r>
            <a:r>
              <a:rPr lang="en-GB" dirty="0"/>
              <a:t>RNN</a:t>
            </a:r>
            <a:endParaRPr lang="ru-RU" dirty="0"/>
          </a:p>
        </p:txBody>
      </p:sp>
      <p:sp>
        <p:nvSpPr>
          <p:cNvPr id="9" name="Text Placeholder 8"/>
          <p:cNvSpPr>
            <a:spLocks noGrp="1"/>
          </p:cNvSpPr>
          <p:nvPr>
            <p:ph type="body" sz="quarter" idx="10"/>
          </p:nvPr>
        </p:nvSpPr>
        <p:spPr/>
        <p:txBody>
          <a:bodyPr/>
          <a:lstStyle/>
          <a:p>
            <a:r>
              <a:rPr lang="en-GB" dirty="0"/>
              <a:t>RNN </a:t>
            </a:r>
            <a:r>
              <a:rPr lang="ru-RU" dirty="0"/>
              <a:t>в приложениях</a:t>
            </a:r>
          </a:p>
        </p:txBody>
      </p:sp>
      <p:sp>
        <p:nvSpPr>
          <p:cNvPr id="10" name="Text Placeholder 9"/>
          <p:cNvSpPr>
            <a:spLocks noGrp="1"/>
          </p:cNvSpPr>
          <p:nvPr>
            <p:ph type="body" sz="quarter" idx="11"/>
          </p:nvPr>
        </p:nvSpPr>
        <p:spPr/>
        <p:txBody>
          <a:bodyPr/>
          <a:lstStyle/>
          <a:p>
            <a:r>
              <a:rPr lang="en-GB" dirty="0"/>
              <a:t>LSTM </a:t>
            </a:r>
            <a:r>
              <a:rPr lang="ru-RU" dirty="0" err="1"/>
              <a:t>демо</a:t>
            </a:r>
            <a:endParaRPr lang="ru-RU" dirty="0"/>
          </a:p>
        </p:txBody>
      </p:sp>
      <p:sp>
        <p:nvSpPr>
          <p:cNvPr id="11" name="Text Placeholder 10"/>
          <p:cNvSpPr>
            <a:spLocks noGrp="1"/>
          </p:cNvSpPr>
          <p:nvPr>
            <p:ph type="body" sz="quarter" idx="12"/>
          </p:nvPr>
        </p:nvSpPr>
        <p:spPr/>
        <p:txBody>
          <a:bodyPr/>
          <a:lstStyle/>
          <a:p>
            <a:r>
              <a:rPr lang="ru-RU" dirty="0"/>
              <a:t>Архитектура системы машинного перевода </a:t>
            </a:r>
            <a:endParaRPr lang="en-GB" dirty="0"/>
          </a:p>
          <a:p>
            <a:r>
              <a:rPr lang="en-GB" dirty="0"/>
              <a:t>Google Neural Machine Translation</a:t>
            </a:r>
            <a:endParaRPr lang="ru-RU" dirty="0"/>
          </a:p>
        </p:txBody>
      </p:sp>
      <p:sp>
        <p:nvSpPr>
          <p:cNvPr id="12" name="Text Placeholder 11"/>
          <p:cNvSpPr>
            <a:spLocks noGrp="1"/>
          </p:cNvSpPr>
          <p:nvPr>
            <p:ph type="body" sz="quarter" idx="13"/>
          </p:nvPr>
        </p:nvSpPr>
        <p:spPr/>
        <p:txBody>
          <a:bodyPr/>
          <a:lstStyle/>
          <a:p>
            <a:r>
              <a:rPr lang="ru-RU" dirty="0"/>
              <a:t>Разбор примера имплементации </a:t>
            </a:r>
            <a:r>
              <a:rPr lang="en-GB" dirty="0"/>
              <a:t>LSTM </a:t>
            </a:r>
            <a:r>
              <a:rPr lang="ru-RU" dirty="0"/>
              <a:t>с использованием библиотеки </a:t>
            </a:r>
            <a:r>
              <a:rPr lang="en-GB" dirty="0" err="1"/>
              <a:t>TensorFlow</a:t>
            </a:r>
            <a:r>
              <a:rPr lang="en-GB" dirty="0"/>
              <a:t>.</a:t>
            </a:r>
            <a:endParaRPr lang="ru-RU" dirty="0"/>
          </a:p>
        </p:txBody>
      </p:sp>
      <p:sp>
        <p:nvSpPr>
          <p:cNvPr id="13" name="Text Placeholder 12"/>
          <p:cNvSpPr>
            <a:spLocks noGrp="1"/>
          </p:cNvSpPr>
          <p:nvPr>
            <p:ph type="body" sz="quarter" idx="14"/>
          </p:nvPr>
        </p:nvSpPr>
        <p:spPr/>
        <p:txBody>
          <a:bodyPr/>
          <a:lstStyle/>
          <a:p>
            <a:r>
              <a:rPr lang="ru-RU" dirty="0"/>
              <a:t>Рекуррентные нейросети (</a:t>
            </a:r>
            <a:r>
              <a:rPr lang="en-GB" dirty="0"/>
              <a:t>RNN)</a:t>
            </a:r>
          </a:p>
          <a:p>
            <a:r>
              <a:rPr lang="ru-RU" dirty="0"/>
              <a:t>Ячейка </a:t>
            </a:r>
            <a:r>
              <a:rPr lang="ru-RU" dirty="0" err="1"/>
              <a:t>нейросетевой</a:t>
            </a:r>
            <a:r>
              <a:rPr lang="ru-RU" dirty="0"/>
              <a:t> памяти </a:t>
            </a:r>
            <a:endParaRPr lang="en-GB" dirty="0"/>
          </a:p>
          <a:p>
            <a:r>
              <a:rPr lang="en-GB" dirty="0"/>
              <a:t>(LSTM)</a:t>
            </a:r>
            <a:endParaRPr lang="ru-RU" dirty="0"/>
          </a:p>
        </p:txBody>
      </p:sp>
    </p:spTree>
    <p:extLst>
      <p:ext uri="{BB962C8B-B14F-4D97-AF65-F5344CB8AC3E}">
        <p14:creationId xmlns:p14="http://schemas.microsoft.com/office/powerpoint/2010/main" val="2035968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Теория рекуррентных нейросетей</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1770449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В поисках памяти</a:t>
            </a:r>
          </a:p>
        </p:txBody>
      </p:sp>
      <p:sp>
        <p:nvSpPr>
          <p:cNvPr id="5" name="Content Placeholder 4"/>
          <p:cNvSpPr>
            <a:spLocks noGrp="1"/>
          </p:cNvSpPr>
          <p:nvPr>
            <p:ph idx="1"/>
          </p:nvPr>
        </p:nvSpPr>
        <p:spPr>
          <a:xfrm>
            <a:off x="696000" y="1449000"/>
            <a:ext cx="5940000" cy="5040000"/>
          </a:xfrm>
        </p:spPr>
        <p:txBody>
          <a:bodyPr/>
          <a:lstStyle/>
          <a:p>
            <a:pPr marL="571500" indent="-571500">
              <a:buFont typeface="Arial" panose="020B0604020202020204" pitchFamily="34" charset="0"/>
              <a:buChar char="•"/>
            </a:pPr>
            <a:r>
              <a:rPr lang="ru-RU" sz="2800" dirty="0"/>
              <a:t>«Классические» нейронные сети – сети прямого распространения (</a:t>
            </a:r>
            <a:r>
              <a:rPr lang="en-US" sz="2800" dirty="0"/>
              <a:t>feedforward network)</a:t>
            </a:r>
            <a:r>
              <a:rPr lang="ru-RU" sz="2800" dirty="0"/>
              <a:t> не обладают памятью.</a:t>
            </a:r>
          </a:p>
          <a:p>
            <a:pPr marL="571500" indent="-571500">
              <a:buFont typeface="Arial" panose="020B0604020202020204" pitchFamily="34" charset="0"/>
              <a:buChar char="•"/>
            </a:pPr>
            <a:r>
              <a:rPr lang="ru-RU" sz="2800" dirty="0"/>
              <a:t>«Активации» проходят всю сеть насквозь.</a:t>
            </a:r>
          </a:p>
          <a:p>
            <a:pPr marL="571500" indent="-571500">
              <a:buFont typeface="Arial" panose="020B0604020202020204" pitchFamily="34" charset="0"/>
              <a:buChar char="•"/>
            </a:pPr>
            <a:r>
              <a:rPr lang="ru-RU" sz="2800" dirty="0"/>
              <a:t>Нейросети «с памятью» – рекуррентные сети.</a:t>
            </a:r>
          </a:p>
          <a:p>
            <a:pPr marL="571500" indent="-571500">
              <a:buFont typeface="Arial" panose="020B0604020202020204" pitchFamily="34" charset="0"/>
              <a:buChar char="•"/>
            </a:pPr>
            <a:r>
              <a:rPr lang="ru-RU" sz="2800" dirty="0"/>
              <a:t>За счет наличия обратных связей «активации» циркулируют в сети.</a:t>
            </a:r>
          </a:p>
        </p:txBody>
      </p:sp>
      <p:sp>
        <p:nvSpPr>
          <p:cNvPr id="6" name="TextBox 5">
            <a:extLst>
              <a:ext uri="{FF2B5EF4-FFF2-40B4-BE49-F238E27FC236}">
                <a16:creationId xmlns:a16="http://schemas.microsoft.com/office/drawing/2014/main" id="{493EC6FC-2001-4B8B-B13E-9B85E3455677}"/>
              </a:ext>
            </a:extLst>
          </p:cNvPr>
          <p:cNvSpPr txBox="1"/>
          <p:nvPr/>
        </p:nvSpPr>
        <p:spPr>
          <a:xfrm>
            <a:off x="6996000" y="1809000"/>
            <a:ext cx="2016224" cy="680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622300" rtl="0" fontAlgn="auto" latinLnBrk="0" hangingPunct="0">
              <a:lnSpc>
                <a:spcPct val="90000"/>
              </a:lnSpc>
              <a:spcBef>
                <a:spcPts val="700"/>
              </a:spcBef>
              <a:spcAft>
                <a:spcPts val="0"/>
              </a:spcAft>
              <a:buClrTx/>
              <a:buSzTx/>
              <a:buFontTx/>
              <a:buNone/>
              <a:tabLst/>
            </a:pPr>
            <a:r>
              <a:rPr lang="ru-RU" dirty="0"/>
              <a:t>сеть прямого распространения </a:t>
            </a:r>
            <a:endParaRPr kumimoji="0" lang="ru-RU" sz="1800" b="0" i="0" u="none" strike="noStrike" cap="none" spc="0" normalizeH="0" baseline="0" dirty="0">
              <a:ln>
                <a:noFill/>
              </a:ln>
              <a:solidFill>
                <a:srgbClr val="FFFFFF"/>
              </a:solidFill>
              <a:effectLst/>
              <a:uFillTx/>
              <a:latin typeface="Roboto Bold"/>
              <a:ea typeface="Roboto Bold"/>
              <a:cs typeface="Roboto Bold"/>
              <a:sym typeface="Roboto Bold"/>
            </a:endParaRPr>
          </a:p>
        </p:txBody>
      </p:sp>
      <p:sp>
        <p:nvSpPr>
          <p:cNvPr id="7" name="TextBox 6">
            <a:extLst>
              <a:ext uri="{FF2B5EF4-FFF2-40B4-BE49-F238E27FC236}">
                <a16:creationId xmlns:a16="http://schemas.microsoft.com/office/drawing/2014/main" id="{DBAB446C-ADD7-4BAB-96B6-664E32EDC738}"/>
              </a:ext>
            </a:extLst>
          </p:cNvPr>
          <p:cNvSpPr txBox="1"/>
          <p:nvPr/>
        </p:nvSpPr>
        <p:spPr>
          <a:xfrm>
            <a:off x="9042828" y="1809000"/>
            <a:ext cx="2016224" cy="6806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622300" rtl="0" fontAlgn="auto" latinLnBrk="0" hangingPunct="0">
              <a:lnSpc>
                <a:spcPct val="90000"/>
              </a:lnSpc>
              <a:spcBef>
                <a:spcPts val="700"/>
              </a:spcBef>
              <a:spcAft>
                <a:spcPts val="0"/>
              </a:spcAft>
              <a:buClrTx/>
              <a:buSzTx/>
              <a:buFontTx/>
              <a:buNone/>
              <a:tabLst/>
            </a:pPr>
            <a:r>
              <a:rPr lang="ru-RU" dirty="0"/>
              <a:t>рекуррентная сеть</a:t>
            </a:r>
            <a:endParaRPr kumimoji="0" lang="ru-RU" sz="1800" b="0" i="0" u="none" strike="noStrike" cap="none" spc="0" normalizeH="0" baseline="0" dirty="0">
              <a:ln>
                <a:noFill/>
              </a:ln>
              <a:solidFill>
                <a:srgbClr val="FFFFFF"/>
              </a:solidFill>
              <a:effectLst/>
              <a:uFillTx/>
              <a:latin typeface="Roboto Bold"/>
              <a:ea typeface="Roboto Bold"/>
              <a:cs typeface="Roboto Bold"/>
              <a:sym typeface="Roboto Bold"/>
            </a:endParaRPr>
          </a:p>
        </p:txBody>
      </p:sp>
      <p:pic>
        <p:nvPicPr>
          <p:cNvPr id="8" name="Picture 2">
            <a:extLst>
              <a:ext uri="{FF2B5EF4-FFF2-40B4-BE49-F238E27FC236}">
                <a16:creationId xmlns:a16="http://schemas.microsoft.com/office/drawing/2014/main" id="{2E083B78-B157-4630-8291-4509007D3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437" y="2633993"/>
            <a:ext cx="89535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03906CB8-E26D-4348-BDD6-1F8D37558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552" y="2643517"/>
            <a:ext cx="1628775"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889032A4-ECA6-4A26-80AE-1CC0BE43D1EF}"/>
              </a:ext>
            </a:extLst>
          </p:cNvPr>
          <p:cNvSpPr/>
          <p:nvPr/>
        </p:nvSpPr>
        <p:spPr>
          <a:xfrm>
            <a:off x="0" y="6448630"/>
            <a:ext cx="8496224" cy="369332"/>
          </a:xfrm>
          <a:prstGeom prst="rect">
            <a:avLst/>
          </a:prstGeom>
        </p:spPr>
        <p:txBody>
          <a:bodyPr wrap="square">
            <a:spAutoFit/>
          </a:bodyPr>
          <a:lstStyle/>
          <a:p>
            <a:r>
              <a:rPr lang="ru-RU" dirty="0">
                <a:hlinkClick r:id="rId4"/>
              </a:rPr>
              <a:t>https://colah.github.io/posts/2015-08-Understanding-LSTMs/</a:t>
            </a:r>
            <a:r>
              <a:rPr lang="en-GB" dirty="0"/>
              <a:t> </a:t>
            </a:r>
            <a:endParaRPr lang="ru-RU" dirty="0"/>
          </a:p>
        </p:txBody>
      </p:sp>
    </p:spTree>
    <p:extLst>
      <p:ext uri="{BB962C8B-B14F-4D97-AF65-F5344CB8AC3E}">
        <p14:creationId xmlns:p14="http://schemas.microsoft.com/office/powerpoint/2010/main" val="133378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174E2-A2C6-450E-8B0D-99E633318C2C}"/>
              </a:ext>
            </a:extLst>
          </p:cNvPr>
          <p:cNvSpPr>
            <a:spLocks noGrp="1"/>
          </p:cNvSpPr>
          <p:nvPr>
            <p:ph type="title"/>
          </p:nvPr>
        </p:nvSpPr>
        <p:spPr/>
        <p:txBody>
          <a:bodyPr/>
          <a:lstStyle/>
          <a:p>
            <a:r>
              <a:rPr lang="ru-RU" dirty="0"/>
              <a:t>Из глубины времен</a:t>
            </a:r>
          </a:p>
        </p:txBody>
      </p:sp>
      <p:sp>
        <p:nvSpPr>
          <p:cNvPr id="3" name="Content Placeholder 2">
            <a:extLst>
              <a:ext uri="{FF2B5EF4-FFF2-40B4-BE49-F238E27FC236}">
                <a16:creationId xmlns:a16="http://schemas.microsoft.com/office/drawing/2014/main" id="{9FF79037-D2E9-4DF5-8C27-EF1AFF1A4AE2}"/>
              </a:ext>
            </a:extLst>
          </p:cNvPr>
          <p:cNvSpPr>
            <a:spLocks noGrp="1"/>
          </p:cNvSpPr>
          <p:nvPr>
            <p:ph idx="1"/>
          </p:nvPr>
        </p:nvSpPr>
        <p:spPr/>
        <p:txBody>
          <a:bodyPr/>
          <a:lstStyle/>
          <a:p>
            <a:pPr marL="457200" indent="-457200">
              <a:buFont typeface="Arial" panose="020B0604020202020204" pitchFamily="34" charset="0"/>
              <a:buChar char="•"/>
            </a:pPr>
            <a:r>
              <a:rPr lang="ru-RU" sz="2800" dirty="0"/>
              <a:t>Рекуррентную нейронную сеть на шаге </a:t>
            </a:r>
            <a:r>
              <a:rPr lang="en-US" sz="2800" i="1" dirty="0"/>
              <a:t>t</a:t>
            </a:r>
            <a:r>
              <a:rPr lang="en-US" sz="2800" dirty="0"/>
              <a:t> </a:t>
            </a:r>
            <a:r>
              <a:rPr lang="ru-RU" sz="2800" dirty="0"/>
              <a:t>можно представить в виде многослойной сети глубины </a:t>
            </a:r>
            <a:r>
              <a:rPr lang="en-US" sz="2800" i="1" dirty="0"/>
              <a:t>t</a:t>
            </a:r>
            <a:endParaRPr lang="ru-RU" sz="2800" i="1" dirty="0"/>
          </a:p>
          <a:p>
            <a:pPr marL="457200" indent="-457200">
              <a:buFont typeface="Arial" panose="020B0604020202020204" pitchFamily="34" charset="0"/>
              <a:buChar char="•"/>
            </a:pPr>
            <a:r>
              <a:rPr lang="ru-RU" sz="2800" dirty="0"/>
              <a:t>Эта операция называется «разворачивание» - </a:t>
            </a:r>
            <a:r>
              <a:rPr lang="en-GB" sz="2800" dirty="0"/>
              <a:t>unrolling</a:t>
            </a:r>
            <a:endParaRPr lang="ru-RU" sz="2800" dirty="0"/>
          </a:p>
        </p:txBody>
      </p:sp>
      <p:pic>
        <p:nvPicPr>
          <p:cNvPr id="4" name="Picture 2">
            <a:extLst>
              <a:ext uri="{FF2B5EF4-FFF2-40B4-BE49-F238E27FC236}">
                <a16:creationId xmlns:a16="http://schemas.microsoft.com/office/drawing/2014/main" id="{0A32B1BB-26FB-4F82-B752-95ED1880F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000" y="3624669"/>
            <a:ext cx="6846887"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5879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79D0-6E58-4F5C-8F5D-75CB1AB0D976}"/>
              </a:ext>
            </a:extLst>
          </p:cNvPr>
          <p:cNvSpPr>
            <a:spLocks noGrp="1"/>
          </p:cNvSpPr>
          <p:nvPr>
            <p:ph type="title"/>
          </p:nvPr>
        </p:nvSpPr>
        <p:spPr/>
        <p:txBody>
          <a:bodyPr/>
          <a:lstStyle/>
          <a:p>
            <a:r>
              <a:rPr lang="ru-RU" dirty="0"/>
              <a:t>Обучение рекуррентной сети</a:t>
            </a:r>
          </a:p>
        </p:txBody>
      </p:sp>
      <p:sp>
        <p:nvSpPr>
          <p:cNvPr id="3" name="Content Placeholder 2">
            <a:extLst>
              <a:ext uri="{FF2B5EF4-FFF2-40B4-BE49-F238E27FC236}">
                <a16:creationId xmlns:a16="http://schemas.microsoft.com/office/drawing/2014/main" id="{9236A704-D16A-4291-A506-76951159AA42}"/>
              </a:ext>
            </a:extLst>
          </p:cNvPr>
          <p:cNvSpPr>
            <a:spLocks noGrp="1"/>
          </p:cNvSpPr>
          <p:nvPr>
            <p:ph idx="1"/>
          </p:nvPr>
        </p:nvSpPr>
        <p:spPr/>
        <p:txBody>
          <a:bodyPr/>
          <a:lstStyle/>
          <a:p>
            <a:pPr marL="457200" indent="-457200">
              <a:buFont typeface="Arial" panose="020B0604020202020204" pitchFamily="34" charset="0"/>
              <a:buChar char="•"/>
            </a:pPr>
            <a:r>
              <a:rPr lang="ru-RU" sz="2800" dirty="0"/>
              <a:t>Сеть «разворачивается» во времени</a:t>
            </a:r>
          </a:p>
          <a:p>
            <a:pPr marL="457200" indent="-457200">
              <a:buFont typeface="Arial" panose="020B0604020202020204" pitchFamily="34" charset="0"/>
              <a:buChar char="•"/>
            </a:pPr>
            <a:r>
              <a:rPr lang="ru-RU" sz="2800" dirty="0"/>
              <a:t>Обучение рекуррентной сети производится стандартным методом обратного распространения ошибки</a:t>
            </a:r>
          </a:p>
          <a:p>
            <a:pPr marL="457200" indent="-457200">
              <a:buFont typeface="Arial" panose="020B0604020202020204" pitchFamily="34" charset="0"/>
              <a:buChar char="•"/>
            </a:pPr>
            <a:r>
              <a:rPr lang="ru-RU" sz="2800" dirty="0"/>
              <a:t>Проблема затухания градиента (</a:t>
            </a:r>
            <a:r>
              <a:rPr lang="en-GB" sz="2800" dirty="0"/>
              <a:t>vanishing gradient problem)</a:t>
            </a:r>
            <a:endParaRPr lang="ru-RU" sz="2800" dirty="0"/>
          </a:p>
          <a:p>
            <a:endParaRPr lang="ru-RU" sz="3200" dirty="0"/>
          </a:p>
        </p:txBody>
      </p:sp>
      <p:pic>
        <p:nvPicPr>
          <p:cNvPr id="5" name="Picture 3">
            <a:extLst>
              <a:ext uri="{FF2B5EF4-FFF2-40B4-BE49-F238E27FC236}">
                <a16:creationId xmlns:a16="http://schemas.microsoft.com/office/drawing/2014/main" id="{52E73E52-F91F-4774-A5F7-0DE645209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000" y="3966825"/>
            <a:ext cx="626745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a:extLst>
              <a:ext uri="{FF2B5EF4-FFF2-40B4-BE49-F238E27FC236}">
                <a16:creationId xmlns:a16="http://schemas.microsoft.com/office/drawing/2014/main" id="{93EF20F3-553F-42BA-8F6E-D89AA59A8EDE}"/>
              </a:ext>
            </a:extLst>
          </p:cNvPr>
          <p:cNvCxnSpPr/>
          <p:nvPr/>
        </p:nvCxnSpPr>
        <p:spPr>
          <a:xfrm>
            <a:off x="3521374" y="5069348"/>
            <a:ext cx="380119" cy="968"/>
          </a:xfrm>
          <a:prstGeom prst="straightConnector1">
            <a:avLst/>
          </a:prstGeom>
          <a:noFill/>
          <a:ln w="127000" cap="flat">
            <a:solidFill>
              <a:schemeClr val="tx1"/>
            </a:solidFill>
            <a:prstDash val="solid"/>
            <a:round/>
            <a:headEnd type="none" w="med" len="med"/>
            <a:tailEnd type="triangle" w="med" len="sm"/>
          </a:ln>
          <a:effectLst>
            <a:outerShdw blurRad="38100" dist="254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1A163FCA-0B2A-4938-89A0-15FAD6B3FA27}"/>
              </a:ext>
            </a:extLst>
          </p:cNvPr>
          <p:cNvCxnSpPr/>
          <p:nvPr/>
        </p:nvCxnSpPr>
        <p:spPr>
          <a:xfrm>
            <a:off x="4519229" y="5068380"/>
            <a:ext cx="380119" cy="968"/>
          </a:xfrm>
          <a:prstGeom prst="straightConnector1">
            <a:avLst/>
          </a:prstGeom>
          <a:noFill/>
          <a:ln w="127000" cap="flat">
            <a:solidFill>
              <a:schemeClr val="tx1"/>
            </a:solidFill>
            <a:prstDash val="solid"/>
            <a:round/>
            <a:headEnd type="none" w="med" len="med"/>
            <a:tailEnd type="triangle" w="med" len="sm"/>
          </a:ln>
          <a:effectLst>
            <a:outerShdw blurRad="38100" dist="254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3455F97F-EA90-4AC5-B05A-B026275CFC87}"/>
              </a:ext>
            </a:extLst>
          </p:cNvPr>
          <p:cNvCxnSpPr/>
          <p:nvPr/>
        </p:nvCxnSpPr>
        <p:spPr>
          <a:xfrm>
            <a:off x="5494177" y="5070316"/>
            <a:ext cx="1008112" cy="484"/>
          </a:xfrm>
          <a:prstGeom prst="straightConnector1">
            <a:avLst/>
          </a:prstGeom>
          <a:noFill/>
          <a:ln w="127000" cap="flat">
            <a:solidFill>
              <a:schemeClr val="tx1"/>
            </a:solidFill>
            <a:prstDash val="solid"/>
            <a:round/>
            <a:headEnd type="none" w="med" len="med"/>
            <a:tailEnd type="triangle" w="med" len="sm"/>
          </a:ln>
          <a:effectLst>
            <a:outerShdw blurRad="38100" dist="254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3FD8A84A-1594-41F4-B69C-2D2A40FB3BB4}"/>
              </a:ext>
            </a:extLst>
          </p:cNvPr>
          <p:cNvCxnSpPr/>
          <p:nvPr/>
        </p:nvCxnSpPr>
        <p:spPr>
          <a:xfrm>
            <a:off x="7141853" y="5070800"/>
            <a:ext cx="380119" cy="968"/>
          </a:xfrm>
          <a:prstGeom prst="straightConnector1">
            <a:avLst/>
          </a:prstGeom>
          <a:noFill/>
          <a:ln w="127000" cap="flat">
            <a:solidFill>
              <a:schemeClr val="tx1"/>
            </a:solidFill>
            <a:prstDash val="solid"/>
            <a:round/>
            <a:headEnd type="none" w="med" len="med"/>
            <a:tailEnd type="triangle" w="med" len="sm"/>
          </a:ln>
          <a:effectLst>
            <a:outerShdw blurRad="38100" dist="254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639C529A-B90C-49CA-AAC2-6B74209367DE}"/>
              </a:ext>
            </a:extLst>
          </p:cNvPr>
          <p:cNvCxnSpPr/>
          <p:nvPr/>
        </p:nvCxnSpPr>
        <p:spPr>
          <a:xfrm>
            <a:off x="8129886" y="5071768"/>
            <a:ext cx="380119" cy="968"/>
          </a:xfrm>
          <a:prstGeom prst="straightConnector1">
            <a:avLst/>
          </a:prstGeom>
          <a:noFill/>
          <a:ln w="127000" cap="flat">
            <a:solidFill>
              <a:schemeClr val="tx1"/>
            </a:solidFill>
            <a:prstDash val="solid"/>
            <a:round/>
            <a:headEnd type="none" w="med" len="med"/>
            <a:tailEnd type="triangle" w="med" len="sm"/>
          </a:ln>
          <a:effectLst>
            <a:outerShdw blurRad="38100" dist="25400" dir="5400000" rotWithShape="0">
              <a:srgbClr val="000000">
                <a:alpha val="40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ACDDB7F6-40E5-4FD7-99CE-5803F4BADF1F}"/>
              </a:ext>
            </a:extLst>
          </p:cNvPr>
          <p:cNvCxnSpPr/>
          <p:nvPr/>
        </p:nvCxnSpPr>
        <p:spPr>
          <a:xfrm>
            <a:off x="3521374" y="5072736"/>
            <a:ext cx="380119" cy="968"/>
          </a:xfrm>
          <a:prstGeom prst="straightConnector1">
            <a:avLst/>
          </a:prstGeom>
          <a:noFill/>
          <a:ln w="127000" cap="flat">
            <a:solidFill>
              <a:srgbClr val="00B0F0"/>
            </a:solidFill>
            <a:prstDash val="solid"/>
            <a:round/>
            <a:headEnd type="none" w="med" len="med"/>
            <a:tailEnd type="triangle" w="med" len="sm"/>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553CD07C-67E3-4FC1-A97E-F0116E518469}"/>
              </a:ext>
            </a:extLst>
          </p:cNvPr>
          <p:cNvCxnSpPr/>
          <p:nvPr/>
        </p:nvCxnSpPr>
        <p:spPr>
          <a:xfrm>
            <a:off x="4514292" y="5072252"/>
            <a:ext cx="380119" cy="968"/>
          </a:xfrm>
          <a:prstGeom prst="straightConnector1">
            <a:avLst/>
          </a:prstGeom>
          <a:noFill/>
          <a:ln w="101600" cap="flat">
            <a:solidFill>
              <a:srgbClr val="00B0F0"/>
            </a:solidFill>
            <a:prstDash val="solid"/>
            <a:round/>
            <a:headEnd type="none" w="med" len="med"/>
            <a:tailEnd type="triangle" w="med" len="sm"/>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6232C35D-8F7E-46E7-B346-12325AD6FBFB}"/>
              </a:ext>
            </a:extLst>
          </p:cNvPr>
          <p:cNvCxnSpPr/>
          <p:nvPr/>
        </p:nvCxnSpPr>
        <p:spPr>
          <a:xfrm>
            <a:off x="5494177" y="5070316"/>
            <a:ext cx="1008112" cy="484"/>
          </a:xfrm>
          <a:prstGeom prst="straightConnector1">
            <a:avLst/>
          </a:prstGeom>
          <a:noFill/>
          <a:ln w="38100" cap="flat">
            <a:solidFill>
              <a:srgbClr val="00B0F0"/>
            </a:solidFill>
            <a:prstDash val="solid"/>
            <a:round/>
            <a:headEnd type="none" w="med" len="med"/>
            <a:tailEnd type="triangle" w="med" len="sm"/>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158E668F-C56C-41DF-9B13-AF6EA76FAF64}"/>
              </a:ext>
            </a:extLst>
          </p:cNvPr>
          <p:cNvCxnSpPr/>
          <p:nvPr/>
        </p:nvCxnSpPr>
        <p:spPr>
          <a:xfrm>
            <a:off x="7141853" y="5074188"/>
            <a:ext cx="380119" cy="0"/>
          </a:xfrm>
          <a:prstGeom prst="straightConnector1">
            <a:avLst/>
          </a:prstGeom>
          <a:noFill/>
          <a:ln w="12700" cap="flat">
            <a:solidFill>
              <a:srgbClr val="00B0F0"/>
            </a:solidFill>
            <a:prstDash val="solid"/>
            <a:round/>
            <a:headEnd type="none" w="med" len="med"/>
            <a:tailEnd type="triangle" w="med" len="sm"/>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8DEA14F6-4D5C-427B-ABDA-CB427C503A21}"/>
              </a:ext>
            </a:extLst>
          </p:cNvPr>
          <p:cNvCxnSpPr/>
          <p:nvPr/>
        </p:nvCxnSpPr>
        <p:spPr>
          <a:xfrm>
            <a:off x="8129886" y="5074188"/>
            <a:ext cx="380119" cy="0"/>
          </a:xfrm>
          <a:prstGeom prst="straightConnector1">
            <a:avLst/>
          </a:prstGeom>
          <a:noFill/>
          <a:ln w="6350" cap="flat">
            <a:solidFill>
              <a:srgbClr val="00B0F0"/>
            </a:solidFill>
            <a:prstDash val="solid"/>
            <a:round/>
            <a:headEnd type="none" w="med" len="med"/>
            <a:tailEnd type="triangle" w="med" len="sm"/>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3A079D35-BC8C-416F-8B5E-3D83F3948F6A}"/>
              </a:ext>
            </a:extLst>
          </p:cNvPr>
          <p:cNvCxnSpPr/>
          <p:nvPr/>
        </p:nvCxnSpPr>
        <p:spPr>
          <a:xfrm>
            <a:off x="8084630" y="4759397"/>
            <a:ext cx="380119" cy="968"/>
          </a:xfrm>
          <a:prstGeom prst="straightConnector1">
            <a:avLst/>
          </a:prstGeom>
          <a:noFill/>
          <a:ln w="127000" cap="flat">
            <a:solidFill>
              <a:srgbClr val="FF0000"/>
            </a:solidFill>
            <a:prstDash val="solid"/>
            <a:round/>
            <a:headEnd type="triangle" w="med" len="sm"/>
            <a:tailEnd type="none" w="med" len="sm"/>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38AF3C1D-5D39-4FCF-8AB4-57984AB73236}"/>
              </a:ext>
            </a:extLst>
          </p:cNvPr>
          <p:cNvCxnSpPr/>
          <p:nvPr/>
        </p:nvCxnSpPr>
        <p:spPr>
          <a:xfrm>
            <a:off x="7141852" y="4760365"/>
            <a:ext cx="380119" cy="968"/>
          </a:xfrm>
          <a:prstGeom prst="straightConnector1">
            <a:avLst/>
          </a:prstGeom>
          <a:noFill/>
          <a:ln w="101600" cap="flat">
            <a:solidFill>
              <a:srgbClr val="FF0000"/>
            </a:solidFill>
            <a:prstDash val="solid"/>
            <a:round/>
            <a:headEnd type="triangle" w="med" len="sm"/>
            <a:tailEnd type="none" w="med" len="sm"/>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5BC192EF-81F4-41F3-9D2B-ABEBE216B9A9}"/>
              </a:ext>
            </a:extLst>
          </p:cNvPr>
          <p:cNvCxnSpPr/>
          <p:nvPr/>
        </p:nvCxnSpPr>
        <p:spPr>
          <a:xfrm>
            <a:off x="5494177" y="4758913"/>
            <a:ext cx="1008112" cy="484"/>
          </a:xfrm>
          <a:prstGeom prst="straightConnector1">
            <a:avLst/>
          </a:prstGeom>
          <a:noFill/>
          <a:ln w="38100" cap="flat">
            <a:solidFill>
              <a:srgbClr val="FF0000"/>
            </a:solidFill>
            <a:prstDash val="solid"/>
            <a:round/>
            <a:headEnd type="triangle" w="med" len="sm"/>
            <a:tailEnd type="none" w="med" len="sm"/>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A67977BA-C513-4DF6-8566-4C71368189C1}"/>
              </a:ext>
            </a:extLst>
          </p:cNvPr>
          <p:cNvCxnSpPr/>
          <p:nvPr/>
        </p:nvCxnSpPr>
        <p:spPr>
          <a:xfrm>
            <a:off x="3521373" y="4732740"/>
            <a:ext cx="380119" cy="0"/>
          </a:xfrm>
          <a:prstGeom prst="straightConnector1">
            <a:avLst/>
          </a:prstGeom>
          <a:noFill/>
          <a:ln w="12700" cap="flat">
            <a:solidFill>
              <a:srgbClr val="FF0000"/>
            </a:solidFill>
            <a:prstDash val="solid"/>
            <a:round/>
            <a:headEnd type="triangle" w="med" len="sm"/>
            <a:tailEnd type="none" w="med" len="sm"/>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0B604306-3460-42A7-A369-3C3D94EAD7E1}"/>
              </a:ext>
            </a:extLst>
          </p:cNvPr>
          <p:cNvCxnSpPr/>
          <p:nvPr/>
        </p:nvCxnSpPr>
        <p:spPr>
          <a:xfrm>
            <a:off x="4486323" y="4732740"/>
            <a:ext cx="380119" cy="0"/>
          </a:xfrm>
          <a:prstGeom prst="straightConnector1">
            <a:avLst/>
          </a:prstGeom>
          <a:noFill/>
          <a:ln w="6350" cap="flat">
            <a:solidFill>
              <a:srgbClr val="FF0000"/>
            </a:solidFill>
            <a:prstDash val="solid"/>
            <a:round/>
            <a:headEnd type="triangle" w="med" len="sm"/>
            <a:tailEnd type="none" w="med" len="sm"/>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3120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79D0-6E58-4F5C-8F5D-75CB1AB0D976}"/>
              </a:ext>
            </a:extLst>
          </p:cNvPr>
          <p:cNvSpPr>
            <a:spLocks noGrp="1"/>
          </p:cNvSpPr>
          <p:nvPr>
            <p:ph type="title"/>
          </p:nvPr>
        </p:nvSpPr>
        <p:spPr/>
        <p:txBody>
          <a:bodyPr/>
          <a:lstStyle/>
          <a:p>
            <a:r>
              <a:rPr lang="en-GB" dirty="0"/>
              <a:t>LSTM</a:t>
            </a:r>
            <a:endParaRPr lang="ru-RU" dirty="0"/>
          </a:p>
        </p:txBody>
      </p:sp>
      <p:sp>
        <p:nvSpPr>
          <p:cNvPr id="3" name="Content Placeholder 2">
            <a:extLst>
              <a:ext uri="{FF2B5EF4-FFF2-40B4-BE49-F238E27FC236}">
                <a16:creationId xmlns:a16="http://schemas.microsoft.com/office/drawing/2014/main" id="{9236A704-D16A-4291-A506-76951159AA42}"/>
              </a:ext>
            </a:extLst>
          </p:cNvPr>
          <p:cNvSpPr>
            <a:spLocks noGrp="1"/>
          </p:cNvSpPr>
          <p:nvPr>
            <p:ph idx="1"/>
          </p:nvPr>
        </p:nvSpPr>
        <p:spPr>
          <a:xfrm>
            <a:off x="696000" y="1449000"/>
            <a:ext cx="5040000" cy="4351338"/>
          </a:xfrm>
        </p:spPr>
        <p:txBody>
          <a:bodyPr/>
          <a:lstStyle/>
          <a:p>
            <a:pPr marL="571500" indent="-571500">
              <a:buFont typeface="Arial" panose="020B0604020202020204" pitchFamily="34" charset="0"/>
              <a:buChar char="•"/>
            </a:pPr>
            <a:r>
              <a:rPr lang="ru-RU" sz="2800" dirty="0"/>
              <a:t>«Однослойная» рекуррентная сеть</a:t>
            </a:r>
            <a:endParaRPr lang="en-GB" sz="2800" dirty="0"/>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endParaRPr lang="en-US" sz="2800" dirty="0"/>
          </a:p>
          <a:p>
            <a:pPr marL="571500" indent="-571500">
              <a:buFont typeface="Arial" panose="020B0604020202020204" pitchFamily="34" charset="0"/>
              <a:buChar char="•"/>
            </a:pPr>
            <a:endParaRPr lang="en-US" sz="2800" dirty="0"/>
          </a:p>
          <a:p>
            <a:pPr marL="571500" indent="-571500">
              <a:buFont typeface="Arial" panose="020B0604020202020204" pitchFamily="34" charset="0"/>
              <a:buChar char="•"/>
            </a:pPr>
            <a:r>
              <a:rPr lang="en-US" sz="2800" b="1" dirty="0"/>
              <a:t>LSTM </a:t>
            </a:r>
            <a:r>
              <a:rPr lang="ru-RU" sz="2800" dirty="0"/>
              <a:t>«Ячейка памяти», управляемая затворами</a:t>
            </a:r>
          </a:p>
          <a:p>
            <a:endParaRPr lang="ru-RU" sz="2800" dirty="0"/>
          </a:p>
        </p:txBody>
      </p:sp>
      <p:pic>
        <p:nvPicPr>
          <p:cNvPr id="4" name="Picture 2">
            <a:extLst>
              <a:ext uri="{FF2B5EF4-FFF2-40B4-BE49-F238E27FC236}">
                <a16:creationId xmlns:a16="http://schemas.microsoft.com/office/drawing/2014/main" id="{920A9954-1A6C-4757-AA7A-B3B2F3FFF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89000"/>
            <a:ext cx="577215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FAFFB976-41D6-4C4E-BA86-6F29BC141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898" y="3787096"/>
            <a:ext cx="577215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622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79D0-6E58-4F5C-8F5D-75CB1AB0D976}"/>
              </a:ext>
            </a:extLst>
          </p:cNvPr>
          <p:cNvSpPr>
            <a:spLocks noGrp="1"/>
          </p:cNvSpPr>
          <p:nvPr>
            <p:ph type="title"/>
          </p:nvPr>
        </p:nvSpPr>
        <p:spPr/>
        <p:txBody>
          <a:bodyPr/>
          <a:lstStyle/>
          <a:p>
            <a:r>
              <a:rPr lang="en-GB" dirty="0"/>
              <a:t>LSTM</a:t>
            </a:r>
            <a:endParaRPr lang="ru-RU" dirty="0"/>
          </a:p>
        </p:txBody>
      </p:sp>
      <p:sp>
        <p:nvSpPr>
          <p:cNvPr id="3" name="Content Placeholder 2">
            <a:extLst>
              <a:ext uri="{FF2B5EF4-FFF2-40B4-BE49-F238E27FC236}">
                <a16:creationId xmlns:a16="http://schemas.microsoft.com/office/drawing/2014/main" id="{9236A704-D16A-4291-A506-76951159AA42}"/>
              </a:ext>
            </a:extLst>
          </p:cNvPr>
          <p:cNvSpPr>
            <a:spLocks noGrp="1"/>
          </p:cNvSpPr>
          <p:nvPr>
            <p:ph idx="1"/>
          </p:nvPr>
        </p:nvSpPr>
        <p:spPr/>
        <p:txBody>
          <a:bodyPr/>
          <a:lstStyle/>
          <a:p>
            <a:r>
              <a:rPr lang="ru-RU" sz="2800" i="1" dirty="0"/>
              <a:t>С </a:t>
            </a:r>
            <a:r>
              <a:rPr lang="ru-RU" sz="2800" dirty="0"/>
              <a:t>– значение хранимое «ячейкой памяти».</a:t>
            </a:r>
          </a:p>
          <a:p>
            <a:endParaRPr lang="ru-RU" sz="2800" dirty="0"/>
          </a:p>
        </p:txBody>
      </p:sp>
      <p:pic>
        <p:nvPicPr>
          <p:cNvPr id="4" name="Picture 2">
            <a:extLst>
              <a:ext uri="{FF2B5EF4-FFF2-40B4-BE49-F238E27FC236}">
                <a16:creationId xmlns:a16="http://schemas.microsoft.com/office/drawing/2014/main" id="{0F667B9D-A0A8-4789-B9B9-0772DA62B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000" y="2211062"/>
            <a:ext cx="542925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5000682"/>
      </p:ext>
    </p:extLst>
  </p:cSld>
  <p:clrMapOvr>
    <a:masterClrMapping/>
  </p:clrMapOvr>
</p:sld>
</file>

<file path=ppt/theme/theme1.xml><?xml version="1.0" encoding="utf-8"?>
<a:theme xmlns:a="http://schemas.openxmlformats.org/drawingml/2006/main" name="Office Theme">
  <a:themeElements>
    <a:clrScheme name="DevCon 2016">
      <a:dk1>
        <a:srgbClr val="000000"/>
      </a:dk1>
      <a:lt1>
        <a:sysClr val="window" lastClr="FFFFFF"/>
      </a:lt1>
      <a:dk2>
        <a:srgbClr val="00984A"/>
      </a:dk2>
      <a:lt2>
        <a:srgbClr val="D2D2D2"/>
      </a:lt2>
      <a:accent1>
        <a:srgbClr val="0078D7"/>
      </a:accent1>
      <a:accent2>
        <a:srgbClr val="00BCF2"/>
      </a:accent2>
      <a:accent3>
        <a:srgbClr val="5C2D91"/>
      </a:accent3>
      <a:accent4>
        <a:srgbClr val="D83B01"/>
      </a:accent4>
      <a:accent5>
        <a:srgbClr val="00B294"/>
      </a:accent5>
      <a:accent6>
        <a:srgbClr val="585858"/>
      </a:accent6>
      <a:hlink>
        <a:srgbClr val="00BCF2"/>
      </a:hlink>
      <a:folHlink>
        <a:srgbClr val="B4A0FF"/>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632</Words>
  <Application>Microsoft Office PowerPoint</Application>
  <PresentationFormat>Widescreen</PresentationFormat>
  <Paragraphs>80</Paragraphs>
  <Slides>25</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Calibri</vt:lpstr>
      <vt:lpstr>Calibri Light</vt:lpstr>
      <vt:lpstr>Chevin Pro Light</vt:lpstr>
      <vt:lpstr>Consolas</vt:lpstr>
      <vt:lpstr>Open Sans</vt:lpstr>
      <vt:lpstr>Roboto Bold</vt:lpstr>
      <vt:lpstr>Segoe UI</vt:lpstr>
      <vt:lpstr>Segoe UI Emoji</vt:lpstr>
      <vt:lpstr>Segoe UI Light</vt:lpstr>
      <vt:lpstr>Wingdings</vt:lpstr>
      <vt:lpstr>Office Theme</vt:lpstr>
      <vt:lpstr>PowerPoint Presentation</vt:lpstr>
      <vt:lpstr>Рекуррентные нейронные сети и анализ последовательностей</vt:lpstr>
      <vt:lpstr>Теория RNN</vt:lpstr>
      <vt:lpstr>Теория рекуррентных нейросетей</vt:lpstr>
      <vt:lpstr>В поисках памяти</vt:lpstr>
      <vt:lpstr>Из глубины времен</vt:lpstr>
      <vt:lpstr>Обучение рекуррентной сети</vt:lpstr>
      <vt:lpstr>LSTM</vt:lpstr>
      <vt:lpstr>LSTM</vt:lpstr>
      <vt:lpstr>LSTM</vt:lpstr>
      <vt:lpstr>LSTM</vt:lpstr>
      <vt:lpstr>LSTM</vt:lpstr>
      <vt:lpstr>LSTM</vt:lpstr>
      <vt:lpstr>Повторение – мать ученья</vt:lpstr>
      <vt:lpstr>Пример задачи</vt:lpstr>
      <vt:lpstr>Google's Neural Machine Translation System</vt:lpstr>
      <vt:lpstr>Применение LSTM для посимвольного предсказания текста</vt:lpstr>
      <vt:lpstr>About TensorFlow</vt:lpstr>
      <vt:lpstr>Udacity Deep Learning</vt:lpstr>
      <vt:lpstr>PowerPoint Presentation</vt:lpstr>
      <vt:lpstr>Рекуррентные нейронные сети и анализ последовательностей</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Konstantin Kichinsky</dc:creator>
  <cp:lastModifiedBy>Mikhail Burtsev</cp:lastModifiedBy>
  <cp:revision>70</cp:revision>
  <dcterms:created xsi:type="dcterms:W3CDTF">2016-04-14T10:53:52Z</dcterms:created>
  <dcterms:modified xsi:type="dcterms:W3CDTF">2017-05-31T10:14:07Z</dcterms:modified>
</cp:coreProperties>
</file>